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Lst>
  <p:sldSz cy="5143500" cx="9144000"/>
  <p:notesSz cx="6858000" cy="9144000"/>
  <p:embeddedFontLst>
    <p:embeddedFont>
      <p:font typeface="Roboto"/>
      <p:regular r:id="rId38"/>
      <p:bold r:id="rId39"/>
      <p:italic r:id="rId40"/>
      <p:boldItalic r:id="rId4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430981D2-F57A-46DC-A898-96B49E43773F}">
  <a:tblStyle styleId="{430981D2-F57A-46DC-A898-96B49E43773F}"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italic.fntdata"/><Relationship Id="rId20" Type="http://schemas.openxmlformats.org/officeDocument/2006/relationships/slide" Target="slides/slide14.xml"/><Relationship Id="rId41" Type="http://schemas.openxmlformats.org/officeDocument/2006/relationships/font" Target="fonts/Roboto-boldItalic.fntdata"/><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slide" Target="slides/slide31.xml"/><Relationship Id="rId14" Type="http://schemas.openxmlformats.org/officeDocument/2006/relationships/slide" Target="slides/slide8.xml"/><Relationship Id="rId36" Type="http://schemas.openxmlformats.org/officeDocument/2006/relationships/slide" Target="slides/slide30.xml"/><Relationship Id="rId17" Type="http://schemas.openxmlformats.org/officeDocument/2006/relationships/slide" Target="slides/slide11.xml"/><Relationship Id="rId39" Type="http://schemas.openxmlformats.org/officeDocument/2006/relationships/font" Target="fonts/Roboto-bold.fntdata"/><Relationship Id="rId16" Type="http://schemas.openxmlformats.org/officeDocument/2006/relationships/slide" Target="slides/slide10.xml"/><Relationship Id="rId38" Type="http://schemas.openxmlformats.org/officeDocument/2006/relationships/font" Target="fonts/Roboto-regular.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2a5bb67c1c7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2a5bb67c1c7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2a5bb67c1c7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2a5bb67c1c7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2a5bb67c1c7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2a5bb67c1c7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2a5bb67c1c7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2a5bb67c1c7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2a5bb67c1c7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2a5bb67c1c7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2a5bb67c1c7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2a5bb67c1c7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2a5bb67c1c7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2a5bb67c1c7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26394813e8f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26394813e8f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2a5bb67c1c7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2a5bb67c1c7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2a5bb67c1c7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2a5bb67c1c7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26394813e8f_2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26394813e8f_2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26394813e8f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26394813e8f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2a5bb67c1c7_0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2a5bb67c1c7_0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26394813e8f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26394813e8f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2a5bb67c1c7_0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2a5bb67c1c7_0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2a5bb67c1c7_0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2a5bb67c1c7_0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2a5bb67c1c7_0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2a5bb67c1c7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26394813e8f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26394813e8f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2a5bb67c1c7_0_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2a5bb67c1c7_0_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2a5bb67c1c7_0_2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2a5bb67c1c7_0_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26394813e8f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26394813e8f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2a5bb67c1c7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2a5bb67c1c7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29aee0a32a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29aee0a32a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28d201212b7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28d201212b7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2a5bb67c1c7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2a5bb67c1c7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2a5bb67c1c7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2a5bb67c1c7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2a5bb67c1c7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2a5bb67c1c7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2a5bb67c1c7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2a5bb67c1c7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2a5bb67c1c7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2a5bb67c1c7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2a5bb67c1c7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2a5bb67c1c7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3" name="Shape 13"/>
        <p:cNvGrpSpPr/>
        <p:nvPr/>
      </p:nvGrpSpPr>
      <p:grpSpPr>
        <a:xfrm>
          <a:off x="0" y="0"/>
          <a:ext cx="0" cy="0"/>
          <a:chOff x="0" y="0"/>
          <a:chExt cx="0" cy="0"/>
        </a:xfrm>
      </p:grpSpPr>
      <p:sp>
        <p:nvSpPr>
          <p:cNvPr id="14" name="Google Shape;14;p2"/>
          <p:cNvSpPr txBox="1"/>
          <p:nvPr>
            <p:ph type="ctrTitle"/>
          </p:nvPr>
        </p:nvSpPr>
        <p:spPr>
          <a:xfrm>
            <a:off x="685800" y="1597819"/>
            <a:ext cx="7772400" cy="11025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 name="Google Shape;15;p2"/>
          <p:cNvSpPr txBox="1"/>
          <p:nvPr>
            <p:ph idx="1" type="subTitle"/>
          </p:nvPr>
        </p:nvSpPr>
        <p:spPr>
          <a:xfrm>
            <a:off x="1371600" y="2914650"/>
            <a:ext cx="6400800" cy="1314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16" name="Google Shape;16;p2"/>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 name="Google Shape;17;p2"/>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59" name="Shape 59"/>
        <p:cNvGrpSpPr/>
        <p:nvPr/>
      </p:nvGrpSpPr>
      <p:grpSpPr>
        <a:xfrm>
          <a:off x="0" y="0"/>
          <a:ext cx="0" cy="0"/>
          <a:chOff x="0" y="0"/>
          <a:chExt cx="0" cy="0"/>
        </a:xfrm>
      </p:grpSpPr>
      <p:sp>
        <p:nvSpPr>
          <p:cNvPr id="60" name="Google Shape;60;p11"/>
          <p:cNvSpPr txBox="1"/>
          <p:nvPr>
            <p:ph type="title"/>
          </p:nvPr>
        </p:nvSpPr>
        <p:spPr>
          <a:xfrm>
            <a:off x="311700" y="445025"/>
            <a:ext cx="8520600" cy="572700"/>
          </a:xfrm>
          <a:prstGeom prst="rect">
            <a:avLst/>
          </a:prstGeom>
        </p:spPr>
        <p:txBody>
          <a:bodyPr anchorCtr="0" anchor="ctr" bIns="45700" lIns="91425" spcFirstLastPara="1" rIns="91425" wrap="square" tIns="45700">
            <a:normAutofit/>
          </a:bodyPr>
          <a:lstStyle>
            <a:lvl1pPr lvl="0" rtl="0">
              <a:spcBef>
                <a:spcPts val="0"/>
              </a:spcBef>
              <a:spcAft>
                <a:spcPts val="0"/>
              </a:spcAft>
              <a:buSzPts val="4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61" name="Google Shape;61;p11"/>
          <p:cNvSpPr txBox="1"/>
          <p:nvPr>
            <p:ph idx="1" type="body"/>
          </p:nvPr>
        </p:nvSpPr>
        <p:spPr>
          <a:xfrm>
            <a:off x="311700" y="1152475"/>
            <a:ext cx="8520600" cy="3416400"/>
          </a:xfrm>
          <a:prstGeom prst="rect">
            <a:avLst/>
          </a:prstGeom>
        </p:spPr>
        <p:txBody>
          <a:bodyPr anchorCtr="0" anchor="t" bIns="45700" lIns="91425" spcFirstLastPara="1" rIns="91425" wrap="square" tIns="45700">
            <a:normAutofit/>
          </a:bodyPr>
          <a:lstStyle>
            <a:lvl1pPr indent="-431800" lvl="0" marL="457200" rtl="0">
              <a:spcBef>
                <a:spcPts val="640"/>
              </a:spcBef>
              <a:spcAft>
                <a:spcPts val="0"/>
              </a:spcAft>
              <a:buSzPts val="3200"/>
              <a:buChar char="•"/>
              <a:defRPr/>
            </a:lvl1pPr>
            <a:lvl2pPr indent="-406400" lvl="1" marL="914400" rtl="0">
              <a:spcBef>
                <a:spcPts val="560"/>
              </a:spcBef>
              <a:spcAft>
                <a:spcPts val="0"/>
              </a:spcAft>
              <a:buSzPts val="2800"/>
              <a:buChar char="–"/>
              <a:defRPr/>
            </a:lvl2pPr>
            <a:lvl3pPr indent="-381000" lvl="2" marL="1371600" rtl="0">
              <a:spcBef>
                <a:spcPts val="480"/>
              </a:spcBef>
              <a:spcAft>
                <a:spcPts val="0"/>
              </a:spcAft>
              <a:buSzPts val="2400"/>
              <a:buChar char="•"/>
              <a:defRPr/>
            </a:lvl3pPr>
            <a:lvl4pPr indent="-355600" lvl="3" marL="1828800" rtl="0">
              <a:spcBef>
                <a:spcPts val="400"/>
              </a:spcBef>
              <a:spcAft>
                <a:spcPts val="0"/>
              </a:spcAft>
              <a:buSzPts val="2000"/>
              <a:buChar char="–"/>
              <a:defRPr/>
            </a:lvl4pPr>
            <a:lvl5pPr indent="-355600" lvl="4" marL="2286000" rtl="0">
              <a:spcBef>
                <a:spcPts val="400"/>
              </a:spcBef>
              <a:spcAft>
                <a:spcPts val="0"/>
              </a:spcAft>
              <a:buSzPts val="2000"/>
              <a:buChar char="»"/>
              <a:defRPr/>
            </a:lvl5pPr>
            <a:lvl6pPr indent="-355600" lvl="5" marL="2743200" rtl="0">
              <a:spcBef>
                <a:spcPts val="400"/>
              </a:spcBef>
              <a:spcAft>
                <a:spcPts val="0"/>
              </a:spcAft>
              <a:buSzPts val="2000"/>
              <a:buChar char="•"/>
              <a:defRPr/>
            </a:lvl6pPr>
            <a:lvl7pPr indent="-355600" lvl="6" marL="3200400" rtl="0">
              <a:spcBef>
                <a:spcPts val="400"/>
              </a:spcBef>
              <a:spcAft>
                <a:spcPts val="0"/>
              </a:spcAft>
              <a:buSzPts val="2000"/>
              <a:buChar char="•"/>
              <a:defRPr/>
            </a:lvl7pPr>
            <a:lvl8pPr indent="-355600" lvl="7" marL="3657600" rtl="0">
              <a:spcBef>
                <a:spcPts val="400"/>
              </a:spcBef>
              <a:spcAft>
                <a:spcPts val="0"/>
              </a:spcAft>
              <a:buSzPts val="2000"/>
              <a:buChar char="•"/>
              <a:defRPr/>
            </a:lvl8pPr>
            <a:lvl9pPr indent="-355600" lvl="8" marL="4114800" rtl="0">
              <a:spcBef>
                <a:spcPts val="400"/>
              </a:spcBef>
              <a:spcAft>
                <a:spcPts val="0"/>
              </a:spcAft>
              <a:buSzPts val="2000"/>
              <a:buChar char="•"/>
              <a:defRPr/>
            </a:lvl9pPr>
          </a:lstStyle>
          <a:p/>
        </p:txBody>
      </p:sp>
      <p:sp>
        <p:nvSpPr>
          <p:cNvPr id="62" name="Google Shape;62;p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8" name="Shape 18"/>
        <p:cNvGrpSpPr/>
        <p:nvPr/>
      </p:nvGrpSpPr>
      <p:grpSpPr>
        <a:xfrm>
          <a:off x="0" y="0"/>
          <a:ext cx="0" cy="0"/>
          <a:chOff x="0" y="0"/>
          <a:chExt cx="0" cy="0"/>
        </a:xfrm>
      </p:grpSpPr>
      <p:sp>
        <p:nvSpPr>
          <p:cNvPr id="19" name="Google Shape;19;p3"/>
          <p:cNvSpPr txBox="1"/>
          <p:nvPr>
            <p:ph type="title"/>
          </p:nvPr>
        </p:nvSpPr>
        <p:spPr>
          <a:xfrm>
            <a:off x="457200" y="702644"/>
            <a:ext cx="8229600" cy="6441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0" name="Google Shape;20;p3"/>
          <p:cNvSpPr txBox="1"/>
          <p:nvPr>
            <p:ph idx="1" type="body"/>
          </p:nvPr>
        </p:nvSpPr>
        <p:spPr>
          <a:xfrm>
            <a:off x="457200" y="1610179"/>
            <a:ext cx="8229600" cy="29844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1" name="Google Shape;21;p3"/>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 name="Google Shape;22;p3"/>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3" name="Shape 23"/>
        <p:cNvGrpSpPr/>
        <p:nvPr/>
      </p:nvGrpSpPr>
      <p:grpSpPr>
        <a:xfrm>
          <a:off x="0" y="0"/>
          <a:ext cx="0" cy="0"/>
          <a:chOff x="0" y="0"/>
          <a:chExt cx="0" cy="0"/>
        </a:xfrm>
      </p:grpSpPr>
      <p:sp>
        <p:nvSpPr>
          <p:cNvPr id="24" name="Google Shape;24;p4"/>
          <p:cNvSpPr txBox="1"/>
          <p:nvPr>
            <p:ph type="title"/>
          </p:nvPr>
        </p:nvSpPr>
        <p:spPr>
          <a:xfrm>
            <a:off x="722313" y="3305176"/>
            <a:ext cx="7772400" cy="1021500"/>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 name="Google Shape;25;p4"/>
          <p:cNvSpPr txBox="1"/>
          <p:nvPr>
            <p:ph idx="1" type="body"/>
          </p:nvPr>
        </p:nvSpPr>
        <p:spPr>
          <a:xfrm>
            <a:off x="722313" y="2180035"/>
            <a:ext cx="7772400" cy="1125000"/>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26" name="Google Shape;26;p4"/>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 name="Google Shape;27;p4"/>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8" name="Shape 28"/>
        <p:cNvGrpSpPr/>
        <p:nvPr/>
      </p:nvGrpSpPr>
      <p:grpSpPr>
        <a:xfrm>
          <a:off x="0" y="0"/>
          <a:ext cx="0" cy="0"/>
          <a:chOff x="0" y="0"/>
          <a:chExt cx="0" cy="0"/>
        </a:xfrm>
      </p:grpSpPr>
      <p:sp>
        <p:nvSpPr>
          <p:cNvPr id="29" name="Google Shape;29;p5"/>
          <p:cNvSpPr txBox="1"/>
          <p:nvPr>
            <p:ph type="title"/>
          </p:nvPr>
        </p:nvSpPr>
        <p:spPr>
          <a:xfrm>
            <a:off x="457200" y="702644"/>
            <a:ext cx="8229600" cy="6441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0" name="Google Shape;30;p5"/>
          <p:cNvSpPr txBox="1"/>
          <p:nvPr>
            <p:ph idx="1" type="body"/>
          </p:nvPr>
        </p:nvSpPr>
        <p:spPr>
          <a:xfrm>
            <a:off x="457200" y="1451426"/>
            <a:ext cx="4038600" cy="3173400"/>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1" name="Google Shape;31;p5"/>
          <p:cNvSpPr txBox="1"/>
          <p:nvPr>
            <p:ph idx="2" type="body"/>
          </p:nvPr>
        </p:nvSpPr>
        <p:spPr>
          <a:xfrm>
            <a:off x="4648200" y="1451426"/>
            <a:ext cx="4038600" cy="3173400"/>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2" name="Google Shape;32;p5"/>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 name="Google Shape;33;p5"/>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4" name="Shape 34"/>
        <p:cNvGrpSpPr/>
        <p:nvPr/>
      </p:nvGrpSpPr>
      <p:grpSpPr>
        <a:xfrm>
          <a:off x="0" y="0"/>
          <a:ext cx="0" cy="0"/>
          <a:chOff x="0" y="0"/>
          <a:chExt cx="0" cy="0"/>
        </a:xfrm>
      </p:grpSpPr>
      <p:sp>
        <p:nvSpPr>
          <p:cNvPr id="35" name="Google Shape;35;p6"/>
          <p:cNvSpPr txBox="1"/>
          <p:nvPr>
            <p:ph type="title"/>
          </p:nvPr>
        </p:nvSpPr>
        <p:spPr>
          <a:xfrm>
            <a:off x="457200" y="702644"/>
            <a:ext cx="8229600" cy="6441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6" name="Google Shape;36;p6"/>
          <p:cNvSpPr txBox="1"/>
          <p:nvPr>
            <p:ph idx="1" type="body"/>
          </p:nvPr>
        </p:nvSpPr>
        <p:spPr>
          <a:xfrm>
            <a:off x="457199" y="1397255"/>
            <a:ext cx="4040100" cy="436200"/>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37" name="Google Shape;37;p6"/>
          <p:cNvSpPr txBox="1"/>
          <p:nvPr>
            <p:ph idx="2" type="body"/>
          </p:nvPr>
        </p:nvSpPr>
        <p:spPr>
          <a:xfrm>
            <a:off x="457199" y="1989969"/>
            <a:ext cx="4040100" cy="2694000"/>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38" name="Google Shape;38;p6"/>
          <p:cNvSpPr txBox="1"/>
          <p:nvPr>
            <p:ph idx="3" type="body"/>
          </p:nvPr>
        </p:nvSpPr>
        <p:spPr>
          <a:xfrm>
            <a:off x="4645025" y="1397255"/>
            <a:ext cx="4041900" cy="436200"/>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39" name="Google Shape;39;p6"/>
          <p:cNvSpPr txBox="1"/>
          <p:nvPr>
            <p:ph idx="4" type="body"/>
          </p:nvPr>
        </p:nvSpPr>
        <p:spPr>
          <a:xfrm>
            <a:off x="4645025" y="1989969"/>
            <a:ext cx="4041900" cy="2694000"/>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0" name="Google Shape;40;p6"/>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 name="Google Shape;41;p6"/>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2" name="Shape 42"/>
        <p:cNvGrpSpPr/>
        <p:nvPr/>
      </p:nvGrpSpPr>
      <p:grpSpPr>
        <a:xfrm>
          <a:off x="0" y="0"/>
          <a:ext cx="0" cy="0"/>
          <a:chOff x="0" y="0"/>
          <a:chExt cx="0" cy="0"/>
        </a:xfrm>
      </p:grpSpPr>
      <p:sp>
        <p:nvSpPr>
          <p:cNvPr id="43" name="Google Shape;43;p7"/>
          <p:cNvSpPr txBox="1"/>
          <p:nvPr>
            <p:ph type="title"/>
          </p:nvPr>
        </p:nvSpPr>
        <p:spPr>
          <a:xfrm>
            <a:off x="457200" y="702644"/>
            <a:ext cx="8229600" cy="6441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4" name="Google Shape;44;p7"/>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 name="Google Shape;45;p7"/>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6" name="Shape 46"/>
        <p:cNvGrpSpPr/>
        <p:nvPr/>
      </p:nvGrpSpPr>
      <p:grpSpPr>
        <a:xfrm>
          <a:off x="0" y="0"/>
          <a:ext cx="0" cy="0"/>
          <a:chOff x="0" y="0"/>
          <a:chExt cx="0" cy="0"/>
        </a:xfrm>
      </p:grpSpPr>
      <p:sp>
        <p:nvSpPr>
          <p:cNvPr id="47" name="Google Shape;47;p8"/>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8"/>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9" name="Shape 49"/>
        <p:cNvGrpSpPr/>
        <p:nvPr/>
      </p:nvGrpSpPr>
      <p:grpSpPr>
        <a:xfrm>
          <a:off x="0" y="0"/>
          <a:ext cx="0" cy="0"/>
          <a:chOff x="0" y="0"/>
          <a:chExt cx="0" cy="0"/>
        </a:xfrm>
      </p:grpSpPr>
      <p:sp>
        <p:nvSpPr>
          <p:cNvPr id="50" name="Google Shape;50;p9"/>
          <p:cNvSpPr txBox="1"/>
          <p:nvPr>
            <p:ph type="title"/>
          </p:nvPr>
        </p:nvSpPr>
        <p:spPr>
          <a:xfrm>
            <a:off x="457200" y="679122"/>
            <a:ext cx="3008400" cy="77730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9"/>
          <p:cNvSpPr txBox="1"/>
          <p:nvPr>
            <p:ph idx="1" type="body"/>
          </p:nvPr>
        </p:nvSpPr>
        <p:spPr>
          <a:xfrm>
            <a:off x="3575050" y="679122"/>
            <a:ext cx="5111700" cy="3915600"/>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52" name="Google Shape;52;p9"/>
          <p:cNvSpPr txBox="1"/>
          <p:nvPr>
            <p:ph idx="2" type="body"/>
          </p:nvPr>
        </p:nvSpPr>
        <p:spPr>
          <a:xfrm>
            <a:off x="457201" y="1609519"/>
            <a:ext cx="3008400" cy="2985000"/>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53" name="Google Shape;53;p9"/>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 name="Google Shape;54;p9"/>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5" name="Shape 55"/>
        <p:cNvGrpSpPr/>
        <p:nvPr/>
      </p:nvGrpSpPr>
      <p:grpSpPr>
        <a:xfrm>
          <a:off x="0" y="0"/>
          <a:ext cx="0" cy="0"/>
          <a:chOff x="0" y="0"/>
          <a:chExt cx="0" cy="0"/>
        </a:xfrm>
      </p:grpSpPr>
      <p:sp>
        <p:nvSpPr>
          <p:cNvPr id="56" name="Google Shape;56;p10"/>
          <p:cNvSpPr txBox="1"/>
          <p:nvPr>
            <p:ph type="title"/>
          </p:nvPr>
        </p:nvSpPr>
        <p:spPr>
          <a:xfrm>
            <a:off x="1792288" y="3858517"/>
            <a:ext cx="5486400" cy="42510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7" name="Google Shape;57;p10"/>
          <p:cNvSpPr/>
          <p:nvPr>
            <p:ph idx="2" type="pic"/>
          </p:nvPr>
        </p:nvSpPr>
        <p:spPr>
          <a:xfrm>
            <a:off x="1792288" y="717648"/>
            <a:ext cx="5486400" cy="3086100"/>
          </a:xfrm>
          <a:prstGeom prst="rect">
            <a:avLst/>
          </a:prstGeom>
          <a:noFill/>
          <a:ln>
            <a:noFill/>
          </a:ln>
        </p:spPr>
      </p:sp>
      <p:sp>
        <p:nvSpPr>
          <p:cNvPr id="58" name="Google Shape;58;p10"/>
          <p:cNvSpPr txBox="1"/>
          <p:nvPr>
            <p:ph idx="1" type="body"/>
          </p:nvPr>
        </p:nvSpPr>
        <p:spPr>
          <a:xfrm>
            <a:off x="1792288" y="4283570"/>
            <a:ext cx="5486400" cy="603600"/>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8.xml"/><Relationship Id="rId10" Type="http://schemas.openxmlformats.org/officeDocument/2006/relationships/slideLayout" Target="../slideLayouts/slideLayout7.xml"/><Relationship Id="rId13" Type="http://schemas.openxmlformats.org/officeDocument/2006/relationships/slideLayout" Target="../slideLayouts/slideLayout10.xml"/><Relationship Id="rId12" Type="http://schemas.openxmlformats.org/officeDocument/2006/relationships/slideLayout" Target="../slideLayouts/slideLayout9.xml"/><Relationship Id="rId1" Type="http://schemas.openxmlformats.org/officeDocument/2006/relationships/image" Target="../media/image1.png"/><Relationship Id="rId2" Type="http://schemas.openxmlformats.org/officeDocument/2006/relationships/image" Target="../media/image20.png"/><Relationship Id="rId3" Type="http://schemas.openxmlformats.org/officeDocument/2006/relationships/image" Target="../media/image2.png"/><Relationship Id="rId4" Type="http://schemas.openxmlformats.org/officeDocument/2006/relationships/slideLayout" Target="../slideLayouts/slideLayout1.xml"/><Relationship Id="rId9" Type="http://schemas.openxmlformats.org/officeDocument/2006/relationships/slideLayout" Target="../slideLayouts/slideLayout6.xml"/><Relationship Id="rId14" Type="http://schemas.openxmlformats.org/officeDocument/2006/relationships/theme" Target="../theme/theme2.xml"/><Relationship Id="rId5" Type="http://schemas.openxmlformats.org/officeDocument/2006/relationships/slideLayout" Target="../slideLayouts/slideLayout2.xml"/><Relationship Id="rId6" Type="http://schemas.openxmlformats.org/officeDocument/2006/relationships/slideLayout" Target="../slideLayouts/slideLayout3.xml"/><Relationship Id="rId7" Type="http://schemas.openxmlformats.org/officeDocument/2006/relationships/slideLayout" Target="../slideLayouts/slideLayout4.xml"/><Relationship Id="rId8" Type="http://schemas.openxmlformats.org/officeDocument/2006/relationships/slideLayout" Target="../slideLayouts/slideLayout5.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57200" y="702644"/>
            <a:ext cx="8229600" cy="6441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
          <p:cNvSpPr txBox="1"/>
          <p:nvPr>
            <p:ph idx="1" type="body"/>
          </p:nvPr>
        </p:nvSpPr>
        <p:spPr>
          <a:xfrm>
            <a:off x="457200" y="1610179"/>
            <a:ext cx="8229600" cy="2984400"/>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 name="Google Shape;8;p1"/>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1"/>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pic>
        <p:nvPicPr>
          <p:cNvPr descr="MD-flag-background-ppt.png" id="10" name="Google Shape;10;p1"/>
          <p:cNvPicPr preferRelativeResize="0"/>
          <p:nvPr/>
        </p:nvPicPr>
        <p:blipFill rotWithShape="1">
          <a:blip r:embed="rId1">
            <a:alphaModFix/>
          </a:blip>
          <a:srcRect b="0" l="0" r="0" t="0"/>
          <a:stretch/>
        </p:blipFill>
        <p:spPr>
          <a:xfrm>
            <a:off x="0" y="0"/>
            <a:ext cx="9144000" cy="571500"/>
          </a:xfrm>
          <a:prstGeom prst="rect">
            <a:avLst/>
          </a:prstGeom>
          <a:noFill/>
          <a:ln>
            <a:noFill/>
          </a:ln>
        </p:spPr>
      </p:pic>
      <p:pic>
        <p:nvPicPr>
          <p:cNvPr descr="UMBC-primary-logo-CMYK-on-black.png" id="11" name="Google Shape;11;p1"/>
          <p:cNvPicPr preferRelativeResize="0"/>
          <p:nvPr/>
        </p:nvPicPr>
        <p:blipFill rotWithShape="1">
          <a:blip r:embed="rId2">
            <a:alphaModFix/>
          </a:blip>
          <a:srcRect b="0" l="0" r="0" t="0"/>
          <a:stretch/>
        </p:blipFill>
        <p:spPr>
          <a:xfrm>
            <a:off x="294287" y="86177"/>
            <a:ext cx="1749254" cy="402989"/>
          </a:xfrm>
          <a:prstGeom prst="rect">
            <a:avLst/>
          </a:prstGeom>
          <a:noFill/>
          <a:ln>
            <a:noFill/>
          </a:ln>
        </p:spPr>
      </p:pic>
      <p:pic>
        <p:nvPicPr>
          <p:cNvPr descr="corner-element.png" id="12" name="Google Shape;12;p1"/>
          <p:cNvPicPr preferRelativeResize="0"/>
          <p:nvPr/>
        </p:nvPicPr>
        <p:blipFill rotWithShape="1">
          <a:blip r:embed="rId3">
            <a:alphaModFix/>
          </a:blip>
          <a:srcRect b="0" l="0" r="0" t="0"/>
          <a:stretch/>
        </p:blipFill>
        <p:spPr>
          <a:xfrm>
            <a:off x="7919918" y="3901058"/>
            <a:ext cx="1224081" cy="1242442"/>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4"/>
    <p:sldLayoutId id="2147483649" r:id="rId5"/>
    <p:sldLayoutId id="2147483650" r:id="rId6"/>
    <p:sldLayoutId id="2147483651" r:id="rId7"/>
    <p:sldLayoutId id="2147483652" r:id="rId8"/>
    <p:sldLayoutId id="2147483653" r:id="rId9"/>
    <p:sldLayoutId id="2147483654" r:id="rId10"/>
    <p:sldLayoutId id="2147483655" r:id="rId11"/>
    <p:sldLayoutId id="2147483656" r:id="rId12"/>
    <p:sldLayoutId id="2147483657"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 Id="rId3"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 Id="rId3"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 Id="rId3" Type="http://schemas.openxmlformats.org/officeDocument/2006/relationships/image" Target="../media/image1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 Id="rId3" Type="http://schemas.openxmlformats.org/officeDocument/2006/relationships/image" Target="../media/image6.png"/><Relationship Id="rId4" Type="http://schemas.openxmlformats.org/officeDocument/2006/relationships/image" Target="../media/image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 Id="rId3" Type="http://schemas.openxmlformats.org/officeDocument/2006/relationships/hyperlink" Target="https://colab.research.google.com/corgiredirector?site=https%3A%2F%2Fmachinelearningmastery.com%2Farima-for-time-series-forecasting-with-python%2F"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 Id="rId3" Type="http://schemas.openxmlformats.org/officeDocument/2006/relationships/image" Target="../media/image1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7.xml"/><Relationship Id="rId3" Type="http://schemas.openxmlformats.org/officeDocument/2006/relationships/image" Target="../media/image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8.xml"/><Relationship Id="rId3" Type="http://schemas.openxmlformats.org/officeDocument/2006/relationships/image" Target="../media/image1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hyperlink" Target="https://machinelearningmastery.com/arima-for-time-series-forecasting-with-python/" TargetMode="External"/><Relationship Id="rId4" Type="http://schemas.openxmlformats.org/officeDocument/2006/relationships/hyperlink" Target="https://www.geeksforgeeks.org/understanding-of-lstm-networks/" TargetMode="External"/><Relationship Id="rId5" Type="http://schemas.openxmlformats.org/officeDocument/2006/relationships/hyperlink" Target="https://primexbt.com/for-traders/best-indicators-for-cryptocurrency-trading/" TargetMode="External"/><Relationship Id="rId6" Type="http://schemas.openxmlformats.org/officeDocument/2006/relationships/hyperlink" Target="https://www.forbes.com/advisor/in/investing/cryptocurrency/bitcoin-prediction/" TargetMode="External"/><Relationship Id="rId7" Type="http://schemas.openxmlformats.org/officeDocument/2006/relationships/hyperlink" Target="https://finance.yahoo.com/quote/BTC-USD/history/?guccounter=1"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1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4.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18.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p12"/>
          <p:cNvSpPr txBox="1"/>
          <p:nvPr>
            <p:ph type="ctrTitle"/>
          </p:nvPr>
        </p:nvSpPr>
        <p:spPr>
          <a:xfrm>
            <a:off x="427500" y="1070050"/>
            <a:ext cx="8030700" cy="1102500"/>
          </a:xfrm>
          <a:prstGeom prst="rect">
            <a:avLst/>
          </a:prstGeom>
        </p:spPr>
        <p:txBody>
          <a:bodyPr anchorCtr="0" anchor="ctr" bIns="45700" lIns="91425" spcFirstLastPara="1" rIns="91425" wrap="square" tIns="45700">
            <a:normAutofit fontScale="90000"/>
          </a:bodyPr>
          <a:lstStyle/>
          <a:p>
            <a:pPr indent="0" lvl="0" marL="0" rtl="0" algn="ctr">
              <a:spcBef>
                <a:spcPts val="0"/>
              </a:spcBef>
              <a:spcAft>
                <a:spcPts val="0"/>
              </a:spcAft>
              <a:buNone/>
            </a:pPr>
            <a:r>
              <a:rPr b="1" lang="en" sz="3900">
                <a:highlight>
                  <a:srgbClr val="FFFFFF"/>
                </a:highlight>
                <a:latin typeface="Times New Roman"/>
                <a:ea typeface="Times New Roman"/>
                <a:cs typeface="Times New Roman"/>
                <a:sym typeface="Times New Roman"/>
              </a:rPr>
              <a:t>Predictive Modeling on Cryptocurrency Prices Using Regression Analysis</a:t>
            </a:r>
            <a:endParaRPr sz="10000">
              <a:latin typeface="Times New Roman"/>
              <a:ea typeface="Times New Roman"/>
              <a:cs typeface="Times New Roman"/>
              <a:sym typeface="Times New Roman"/>
            </a:endParaRPr>
          </a:p>
        </p:txBody>
      </p:sp>
      <p:sp>
        <p:nvSpPr>
          <p:cNvPr id="68" name="Google Shape;68;p12"/>
          <p:cNvSpPr txBox="1"/>
          <p:nvPr>
            <p:ph idx="1" type="subTitle"/>
          </p:nvPr>
        </p:nvSpPr>
        <p:spPr>
          <a:xfrm>
            <a:off x="1318900" y="2779700"/>
            <a:ext cx="6400800" cy="674100"/>
          </a:xfrm>
          <a:prstGeom prst="rect">
            <a:avLst/>
          </a:prstGeom>
        </p:spPr>
        <p:txBody>
          <a:bodyPr anchorCtr="0" anchor="t" bIns="45700" lIns="91425" spcFirstLastPara="1" rIns="91425" wrap="square" tIns="45700">
            <a:noAutofit/>
          </a:bodyPr>
          <a:lstStyle/>
          <a:p>
            <a:pPr indent="0" lvl="0" marL="0" rtl="0" algn="ctr">
              <a:lnSpc>
                <a:spcPct val="80000"/>
              </a:lnSpc>
              <a:spcBef>
                <a:spcPts val="640"/>
              </a:spcBef>
              <a:spcAft>
                <a:spcPts val="0"/>
              </a:spcAft>
              <a:buClr>
                <a:schemeClr val="dk1"/>
              </a:buClr>
              <a:buSzPts val="275"/>
              <a:buFont typeface="Arial"/>
              <a:buNone/>
            </a:pPr>
            <a:r>
              <a:rPr lang="en" sz="2400">
                <a:latin typeface="Times New Roman"/>
                <a:ea typeface="Times New Roman"/>
                <a:cs typeface="Times New Roman"/>
                <a:sym typeface="Times New Roman"/>
              </a:rPr>
              <a:t>Team Members:</a:t>
            </a:r>
            <a:endParaRPr sz="2400">
              <a:latin typeface="Times New Roman"/>
              <a:ea typeface="Times New Roman"/>
              <a:cs typeface="Times New Roman"/>
              <a:sym typeface="Times New Roman"/>
            </a:endParaRPr>
          </a:p>
          <a:p>
            <a:pPr indent="0" lvl="0" marL="0" rtl="0" algn="ctr">
              <a:lnSpc>
                <a:spcPct val="80000"/>
              </a:lnSpc>
              <a:spcBef>
                <a:spcPts val="640"/>
              </a:spcBef>
              <a:spcAft>
                <a:spcPts val="0"/>
              </a:spcAft>
              <a:buSzPts val="275"/>
              <a:buNone/>
            </a:pPr>
            <a:r>
              <a:rPr lang="en" sz="1750">
                <a:solidFill>
                  <a:srgbClr val="222222"/>
                </a:solidFill>
                <a:highlight>
                  <a:schemeClr val="lt1"/>
                </a:highlight>
                <a:latin typeface="Times New Roman"/>
                <a:ea typeface="Times New Roman"/>
                <a:cs typeface="Times New Roman"/>
                <a:sym typeface="Times New Roman"/>
              </a:rPr>
              <a:t>Divya Dodla (ua03330)</a:t>
            </a:r>
            <a:endParaRPr sz="1750">
              <a:solidFill>
                <a:srgbClr val="222222"/>
              </a:solidFill>
              <a:highlight>
                <a:schemeClr val="lt1"/>
              </a:highlight>
              <a:latin typeface="Times New Roman"/>
              <a:ea typeface="Times New Roman"/>
              <a:cs typeface="Times New Roman"/>
              <a:sym typeface="Times New Roman"/>
            </a:endParaRPr>
          </a:p>
          <a:p>
            <a:pPr indent="0" lvl="0" marL="0" rtl="0" algn="ctr">
              <a:lnSpc>
                <a:spcPct val="80000"/>
              </a:lnSpc>
              <a:spcBef>
                <a:spcPts val="640"/>
              </a:spcBef>
              <a:spcAft>
                <a:spcPts val="0"/>
              </a:spcAft>
              <a:buSzPts val="275"/>
              <a:buNone/>
            </a:pPr>
            <a:r>
              <a:rPr lang="en" sz="1750">
                <a:solidFill>
                  <a:srgbClr val="222222"/>
                </a:solidFill>
                <a:highlight>
                  <a:schemeClr val="lt1"/>
                </a:highlight>
                <a:latin typeface="Times New Roman"/>
                <a:ea typeface="Times New Roman"/>
                <a:cs typeface="Times New Roman"/>
                <a:sym typeface="Times New Roman"/>
              </a:rPr>
              <a:t>Naga Satya Sai Naren Kandregula (pw71937)</a:t>
            </a:r>
            <a:endParaRPr sz="1750">
              <a:solidFill>
                <a:srgbClr val="222222"/>
              </a:solidFill>
              <a:highlight>
                <a:schemeClr val="lt1"/>
              </a:highlight>
              <a:latin typeface="Times New Roman"/>
              <a:ea typeface="Times New Roman"/>
              <a:cs typeface="Times New Roman"/>
              <a:sym typeface="Times New Roman"/>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pic>
        <p:nvPicPr>
          <p:cNvPr id="127" name="Google Shape;127;p21"/>
          <p:cNvPicPr preferRelativeResize="0"/>
          <p:nvPr/>
        </p:nvPicPr>
        <p:blipFill>
          <a:blip r:embed="rId3">
            <a:alphaModFix/>
          </a:blip>
          <a:stretch>
            <a:fillRect/>
          </a:stretch>
        </p:blipFill>
        <p:spPr>
          <a:xfrm>
            <a:off x="114250" y="618625"/>
            <a:ext cx="7152924" cy="4429076"/>
          </a:xfrm>
          <a:prstGeom prst="rect">
            <a:avLst/>
          </a:prstGeom>
          <a:noFill/>
          <a:ln>
            <a:noFill/>
          </a:ln>
        </p:spPr>
      </p:pic>
      <p:sp>
        <p:nvSpPr>
          <p:cNvPr id="128" name="Google Shape;128;p21"/>
          <p:cNvSpPr txBox="1"/>
          <p:nvPr/>
        </p:nvSpPr>
        <p:spPr>
          <a:xfrm>
            <a:off x="7464725" y="1893825"/>
            <a:ext cx="16212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100">
                <a:solidFill>
                  <a:schemeClr val="dk1"/>
                </a:solidFill>
                <a:latin typeface="Times New Roman"/>
                <a:ea typeface="Times New Roman"/>
                <a:cs typeface="Times New Roman"/>
                <a:sym typeface="Times New Roman"/>
              </a:rPr>
              <a:t>Correlation Matrix</a:t>
            </a:r>
            <a:endParaRPr b="1" sz="2100">
              <a:solidFill>
                <a:schemeClr val="dk1"/>
              </a:solidFill>
              <a:latin typeface="Times New Roman"/>
              <a:ea typeface="Times New Roman"/>
              <a:cs typeface="Times New Roman"/>
              <a:sym typeface="Times New Roman"/>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22"/>
          <p:cNvSpPr txBox="1"/>
          <p:nvPr>
            <p:ph type="title"/>
          </p:nvPr>
        </p:nvSpPr>
        <p:spPr>
          <a:xfrm>
            <a:off x="457200" y="702644"/>
            <a:ext cx="8229600" cy="6441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SzPts val="990"/>
              <a:buNone/>
            </a:pPr>
            <a:r>
              <a:rPr b="1" lang="en" sz="2200">
                <a:latin typeface="Times New Roman"/>
                <a:ea typeface="Times New Roman"/>
                <a:cs typeface="Times New Roman"/>
                <a:sym typeface="Times New Roman"/>
              </a:rPr>
              <a:t>Modeling Approach</a:t>
            </a:r>
            <a:endParaRPr b="1" sz="2200">
              <a:latin typeface="Times New Roman"/>
              <a:ea typeface="Times New Roman"/>
              <a:cs typeface="Times New Roman"/>
              <a:sym typeface="Times New Roman"/>
            </a:endParaRPr>
          </a:p>
        </p:txBody>
      </p:sp>
      <p:sp>
        <p:nvSpPr>
          <p:cNvPr id="134" name="Google Shape;134;p22"/>
          <p:cNvSpPr txBox="1"/>
          <p:nvPr/>
        </p:nvSpPr>
        <p:spPr>
          <a:xfrm>
            <a:off x="231750" y="1392725"/>
            <a:ext cx="8680500" cy="2986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252525"/>
                </a:solidFill>
                <a:highlight>
                  <a:srgbClr val="FFFFFF"/>
                </a:highlight>
                <a:latin typeface="Times New Roman"/>
                <a:ea typeface="Times New Roman"/>
                <a:cs typeface="Times New Roman"/>
                <a:sym typeface="Times New Roman"/>
              </a:rPr>
              <a:t>Approach:</a:t>
            </a:r>
            <a:r>
              <a:rPr lang="en">
                <a:solidFill>
                  <a:srgbClr val="252525"/>
                </a:solidFill>
                <a:highlight>
                  <a:srgbClr val="FFFFFF"/>
                </a:highlight>
                <a:latin typeface="Times New Roman"/>
                <a:ea typeface="Times New Roman"/>
                <a:cs typeface="Times New Roman"/>
                <a:sym typeface="Times New Roman"/>
              </a:rPr>
              <a:t> Regression modeling chosen for cryptocurrency price prediction.</a:t>
            </a:r>
            <a:endParaRPr>
              <a:solidFill>
                <a:srgbClr val="252525"/>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t/>
            </a:r>
            <a:endParaRPr>
              <a:solidFill>
                <a:srgbClr val="252525"/>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b="1" lang="en">
                <a:solidFill>
                  <a:srgbClr val="252525"/>
                </a:solidFill>
                <a:highlight>
                  <a:srgbClr val="FFFFFF"/>
                </a:highlight>
                <a:latin typeface="Times New Roman"/>
                <a:ea typeface="Times New Roman"/>
                <a:cs typeface="Times New Roman"/>
                <a:sym typeface="Times New Roman"/>
              </a:rPr>
              <a:t>Model Diversity:</a:t>
            </a:r>
            <a:r>
              <a:rPr lang="en">
                <a:solidFill>
                  <a:srgbClr val="252525"/>
                </a:solidFill>
                <a:highlight>
                  <a:srgbClr val="FFFFFF"/>
                </a:highlight>
                <a:latin typeface="Times New Roman"/>
                <a:ea typeface="Times New Roman"/>
                <a:cs typeface="Times New Roman"/>
                <a:sym typeface="Times New Roman"/>
              </a:rPr>
              <a:t> XGBoost, LSTM, ARIMA models used for training and validation.</a:t>
            </a:r>
            <a:endParaRPr>
              <a:solidFill>
                <a:srgbClr val="252525"/>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t/>
            </a:r>
            <a:endParaRPr>
              <a:solidFill>
                <a:srgbClr val="252525"/>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b="1" lang="en">
                <a:solidFill>
                  <a:srgbClr val="252525"/>
                </a:solidFill>
                <a:highlight>
                  <a:srgbClr val="FFFFFF"/>
                </a:highlight>
                <a:latin typeface="Times New Roman"/>
                <a:ea typeface="Times New Roman"/>
                <a:cs typeface="Times New Roman"/>
                <a:sym typeface="Times New Roman"/>
              </a:rPr>
              <a:t>Data Split:</a:t>
            </a:r>
            <a:r>
              <a:rPr lang="en">
                <a:solidFill>
                  <a:srgbClr val="252525"/>
                </a:solidFill>
                <a:highlight>
                  <a:srgbClr val="FFFFFF"/>
                </a:highlight>
                <a:latin typeface="Times New Roman"/>
                <a:ea typeface="Times New Roman"/>
                <a:cs typeface="Times New Roman"/>
                <a:sym typeface="Times New Roman"/>
              </a:rPr>
              <a:t> Dataset divided into training, </a:t>
            </a:r>
            <a:r>
              <a:rPr lang="en">
                <a:solidFill>
                  <a:srgbClr val="252525"/>
                </a:solidFill>
                <a:highlight>
                  <a:schemeClr val="lt1"/>
                </a:highlight>
                <a:latin typeface="Times New Roman"/>
                <a:ea typeface="Times New Roman"/>
                <a:cs typeface="Times New Roman"/>
                <a:sym typeface="Times New Roman"/>
              </a:rPr>
              <a:t>validation</a:t>
            </a:r>
            <a:r>
              <a:rPr lang="en">
                <a:solidFill>
                  <a:srgbClr val="252525"/>
                </a:solidFill>
                <a:highlight>
                  <a:srgbClr val="FFFFFF"/>
                </a:highlight>
                <a:latin typeface="Times New Roman"/>
                <a:ea typeface="Times New Roman"/>
                <a:cs typeface="Times New Roman"/>
                <a:sym typeface="Times New Roman"/>
              </a:rPr>
              <a:t>, and </a:t>
            </a:r>
            <a:r>
              <a:rPr lang="en">
                <a:solidFill>
                  <a:srgbClr val="252525"/>
                </a:solidFill>
                <a:highlight>
                  <a:schemeClr val="lt1"/>
                </a:highlight>
                <a:latin typeface="Times New Roman"/>
                <a:ea typeface="Times New Roman"/>
                <a:cs typeface="Times New Roman"/>
                <a:sym typeface="Times New Roman"/>
              </a:rPr>
              <a:t>testing </a:t>
            </a:r>
            <a:r>
              <a:rPr lang="en">
                <a:solidFill>
                  <a:srgbClr val="252525"/>
                </a:solidFill>
                <a:highlight>
                  <a:srgbClr val="FFFFFF"/>
                </a:highlight>
                <a:latin typeface="Times New Roman"/>
                <a:ea typeface="Times New Roman"/>
                <a:cs typeface="Times New Roman"/>
                <a:sym typeface="Times New Roman"/>
              </a:rPr>
              <a:t>sets.</a:t>
            </a:r>
            <a:endParaRPr>
              <a:solidFill>
                <a:srgbClr val="252525"/>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t/>
            </a:r>
            <a:endParaRPr>
              <a:solidFill>
                <a:srgbClr val="252525"/>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b="1" lang="en">
                <a:solidFill>
                  <a:srgbClr val="252525"/>
                </a:solidFill>
                <a:highlight>
                  <a:srgbClr val="FFFFFF"/>
                </a:highlight>
                <a:latin typeface="Times New Roman"/>
                <a:ea typeface="Times New Roman"/>
                <a:cs typeface="Times New Roman"/>
                <a:sym typeface="Times New Roman"/>
              </a:rPr>
              <a:t>Training Process:</a:t>
            </a:r>
            <a:r>
              <a:rPr lang="en">
                <a:solidFill>
                  <a:srgbClr val="252525"/>
                </a:solidFill>
                <a:highlight>
                  <a:srgbClr val="FFFFFF"/>
                </a:highlight>
                <a:latin typeface="Times New Roman"/>
                <a:ea typeface="Times New Roman"/>
                <a:cs typeface="Times New Roman"/>
                <a:sym typeface="Times New Roman"/>
              </a:rPr>
              <a:t> Models trained on the training data; performance evaluated using metrics.</a:t>
            </a:r>
            <a:endParaRPr>
              <a:solidFill>
                <a:srgbClr val="252525"/>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t/>
            </a:r>
            <a:endParaRPr>
              <a:solidFill>
                <a:srgbClr val="252525"/>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b="1" lang="en">
                <a:solidFill>
                  <a:srgbClr val="252525"/>
                </a:solidFill>
                <a:highlight>
                  <a:srgbClr val="FFFFFF"/>
                </a:highlight>
                <a:latin typeface="Times New Roman"/>
                <a:ea typeface="Times New Roman"/>
                <a:cs typeface="Times New Roman"/>
                <a:sym typeface="Times New Roman"/>
              </a:rPr>
              <a:t>Best Model:</a:t>
            </a:r>
            <a:r>
              <a:rPr lang="en">
                <a:solidFill>
                  <a:srgbClr val="252525"/>
                </a:solidFill>
                <a:highlight>
                  <a:srgbClr val="FFFFFF"/>
                </a:highlight>
                <a:latin typeface="Times New Roman"/>
                <a:ea typeface="Times New Roman"/>
                <a:cs typeface="Times New Roman"/>
                <a:sym typeface="Times New Roman"/>
              </a:rPr>
              <a:t> Best-performing model selected based on evaluation metrics.</a:t>
            </a:r>
            <a:endParaRPr>
              <a:solidFill>
                <a:srgbClr val="252525"/>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t/>
            </a:r>
            <a:endParaRPr>
              <a:solidFill>
                <a:srgbClr val="252525"/>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b="1" lang="en">
                <a:solidFill>
                  <a:srgbClr val="252525"/>
                </a:solidFill>
                <a:highlight>
                  <a:srgbClr val="FFFFFF"/>
                </a:highlight>
                <a:latin typeface="Times New Roman"/>
                <a:ea typeface="Times New Roman"/>
                <a:cs typeface="Times New Roman"/>
                <a:sym typeface="Times New Roman"/>
              </a:rPr>
              <a:t>Testing Phase:</a:t>
            </a:r>
            <a:r>
              <a:rPr lang="en">
                <a:solidFill>
                  <a:srgbClr val="252525"/>
                </a:solidFill>
                <a:highlight>
                  <a:srgbClr val="FFFFFF"/>
                </a:highlight>
                <a:latin typeface="Times New Roman"/>
                <a:ea typeface="Times New Roman"/>
                <a:cs typeface="Times New Roman"/>
                <a:sym typeface="Times New Roman"/>
              </a:rPr>
              <a:t> Chosen model predicts on test data.</a:t>
            </a:r>
            <a:endParaRPr>
              <a:solidFill>
                <a:srgbClr val="252525"/>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t/>
            </a:r>
            <a:endParaRPr>
              <a:solidFill>
                <a:srgbClr val="252525"/>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b="1" lang="en">
                <a:solidFill>
                  <a:srgbClr val="252525"/>
                </a:solidFill>
                <a:highlight>
                  <a:srgbClr val="FFFFFF"/>
                </a:highlight>
                <a:latin typeface="Times New Roman"/>
                <a:ea typeface="Times New Roman"/>
                <a:cs typeface="Times New Roman"/>
                <a:sym typeface="Times New Roman"/>
              </a:rPr>
              <a:t>Future Forecasting:</a:t>
            </a:r>
            <a:r>
              <a:rPr lang="en">
                <a:solidFill>
                  <a:srgbClr val="252525"/>
                </a:solidFill>
                <a:highlight>
                  <a:srgbClr val="FFFFFF"/>
                </a:highlight>
                <a:latin typeface="Times New Roman"/>
                <a:ea typeface="Times New Roman"/>
                <a:cs typeface="Times New Roman"/>
                <a:sym typeface="Times New Roman"/>
              </a:rPr>
              <a:t> The selected model employed for forecasting future cryptocurrency prices beyond the test data.</a:t>
            </a:r>
            <a:endParaRPr sz="1600">
              <a:latin typeface="Times New Roman"/>
              <a:ea typeface="Times New Roman"/>
              <a:cs typeface="Times New Roman"/>
              <a:sym typeface="Times New Roman"/>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pic>
        <p:nvPicPr>
          <p:cNvPr id="139" name="Google Shape;139;p23"/>
          <p:cNvPicPr preferRelativeResize="0"/>
          <p:nvPr/>
        </p:nvPicPr>
        <p:blipFill>
          <a:blip r:embed="rId3">
            <a:alphaModFix/>
          </a:blip>
          <a:stretch>
            <a:fillRect/>
          </a:stretch>
        </p:blipFill>
        <p:spPr>
          <a:xfrm>
            <a:off x="1561225" y="710625"/>
            <a:ext cx="5743575" cy="43338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4"/>
          <p:cNvSpPr txBox="1"/>
          <p:nvPr>
            <p:ph type="title"/>
          </p:nvPr>
        </p:nvSpPr>
        <p:spPr>
          <a:xfrm>
            <a:off x="457200" y="702644"/>
            <a:ext cx="8229600" cy="644100"/>
          </a:xfrm>
          <a:prstGeom prst="rect">
            <a:avLst/>
          </a:prstGeom>
          <a:noFill/>
        </p:spPr>
        <p:txBody>
          <a:bodyPr anchorCtr="0" anchor="ctr" bIns="45700" lIns="91425" spcFirstLastPara="1" rIns="91425" wrap="square" tIns="45700">
            <a:normAutofit/>
          </a:bodyPr>
          <a:lstStyle/>
          <a:p>
            <a:pPr indent="0" lvl="0" marL="0" rtl="0" algn="ctr">
              <a:spcBef>
                <a:spcPts val="0"/>
              </a:spcBef>
              <a:spcAft>
                <a:spcPts val="0"/>
              </a:spcAft>
              <a:buNone/>
            </a:pPr>
            <a:r>
              <a:rPr b="1" lang="en" sz="2200">
                <a:solidFill>
                  <a:srgbClr val="252525"/>
                </a:solidFill>
                <a:highlight>
                  <a:schemeClr val="lt1"/>
                </a:highlight>
                <a:latin typeface="Times New Roman"/>
                <a:ea typeface="Times New Roman"/>
                <a:cs typeface="Times New Roman"/>
                <a:sym typeface="Times New Roman"/>
              </a:rPr>
              <a:t>XGBoost Regression</a:t>
            </a:r>
            <a:endParaRPr b="1" sz="5400">
              <a:highlight>
                <a:schemeClr val="lt1"/>
              </a:highlight>
              <a:latin typeface="Times New Roman"/>
              <a:ea typeface="Times New Roman"/>
              <a:cs typeface="Times New Roman"/>
              <a:sym typeface="Times New Roman"/>
            </a:endParaRPr>
          </a:p>
        </p:txBody>
      </p:sp>
      <p:sp>
        <p:nvSpPr>
          <p:cNvPr id="145" name="Google Shape;145;p24"/>
          <p:cNvSpPr txBox="1"/>
          <p:nvPr/>
        </p:nvSpPr>
        <p:spPr>
          <a:xfrm>
            <a:off x="374425" y="1312075"/>
            <a:ext cx="8357700" cy="3686400"/>
          </a:xfrm>
          <a:prstGeom prst="rect">
            <a:avLst/>
          </a:prstGeom>
          <a:noFill/>
          <a:ln>
            <a:noFill/>
          </a:ln>
        </p:spPr>
        <p:txBody>
          <a:bodyPr anchorCtr="0" anchor="t" bIns="91425" lIns="91425" spcFirstLastPara="1" rIns="91425" wrap="square" tIns="91425">
            <a:spAutoFit/>
          </a:bodyPr>
          <a:lstStyle/>
          <a:p>
            <a:pPr indent="-311150" lvl="0" marL="457200" rtl="0" algn="l">
              <a:lnSpc>
                <a:spcPct val="150000"/>
              </a:lnSpc>
              <a:spcBef>
                <a:spcPts val="0"/>
              </a:spcBef>
              <a:spcAft>
                <a:spcPts val="0"/>
              </a:spcAft>
              <a:buClr>
                <a:schemeClr val="dk1"/>
              </a:buClr>
              <a:buSzPts val="1300"/>
              <a:buFont typeface="Times New Roman"/>
              <a:buChar char="●"/>
            </a:pPr>
            <a:r>
              <a:rPr lang="en" sz="1300">
                <a:solidFill>
                  <a:schemeClr val="dk1"/>
                </a:solidFill>
                <a:latin typeface="Times New Roman"/>
                <a:ea typeface="Times New Roman"/>
                <a:cs typeface="Times New Roman"/>
                <a:sym typeface="Times New Roman"/>
              </a:rPr>
              <a:t>In our pursuit of accurate Bitcoin price prediction, we leverage the power of XGBoost, a robust and widely acclaimed machine learning algorithm known for its efficiency in handling complex datasets and capturing intricate patterns. </a:t>
            </a:r>
            <a:endParaRPr sz="1300">
              <a:solidFill>
                <a:schemeClr val="dk1"/>
              </a:solidFill>
              <a:latin typeface="Times New Roman"/>
              <a:ea typeface="Times New Roman"/>
              <a:cs typeface="Times New Roman"/>
              <a:sym typeface="Times New Roman"/>
            </a:endParaRPr>
          </a:p>
          <a:p>
            <a:pPr indent="-311150" lvl="0" marL="457200" rtl="0" algn="l">
              <a:lnSpc>
                <a:spcPct val="150000"/>
              </a:lnSpc>
              <a:spcBef>
                <a:spcPts val="0"/>
              </a:spcBef>
              <a:spcAft>
                <a:spcPts val="0"/>
              </a:spcAft>
              <a:buClr>
                <a:schemeClr val="dk1"/>
              </a:buClr>
              <a:buSzPts val="1300"/>
              <a:buFont typeface="Times New Roman"/>
              <a:buChar char="●"/>
            </a:pPr>
            <a:r>
              <a:rPr lang="en" sz="1300">
                <a:solidFill>
                  <a:schemeClr val="dk1"/>
                </a:solidFill>
                <a:latin typeface="Times New Roman"/>
                <a:ea typeface="Times New Roman"/>
                <a:cs typeface="Times New Roman"/>
                <a:sym typeface="Times New Roman"/>
              </a:rPr>
              <a:t>To enhance the model's performance, we incorporate Principal Component Analysis (PCA) as a preprocessing step. </a:t>
            </a:r>
            <a:endParaRPr sz="1300">
              <a:solidFill>
                <a:schemeClr val="dk1"/>
              </a:solidFill>
              <a:latin typeface="Times New Roman"/>
              <a:ea typeface="Times New Roman"/>
              <a:cs typeface="Times New Roman"/>
              <a:sym typeface="Times New Roman"/>
            </a:endParaRPr>
          </a:p>
          <a:p>
            <a:pPr indent="-311150" lvl="0" marL="457200" rtl="0" algn="l">
              <a:lnSpc>
                <a:spcPct val="150000"/>
              </a:lnSpc>
              <a:spcBef>
                <a:spcPts val="0"/>
              </a:spcBef>
              <a:spcAft>
                <a:spcPts val="0"/>
              </a:spcAft>
              <a:buClr>
                <a:schemeClr val="dk1"/>
              </a:buClr>
              <a:buSzPts val="1300"/>
              <a:buFont typeface="Times New Roman"/>
              <a:buChar char="●"/>
            </a:pPr>
            <a:r>
              <a:rPr lang="en" sz="1300">
                <a:solidFill>
                  <a:schemeClr val="dk1"/>
                </a:solidFill>
                <a:latin typeface="Times New Roman"/>
                <a:ea typeface="Times New Roman"/>
                <a:cs typeface="Times New Roman"/>
                <a:sym typeface="Times New Roman"/>
              </a:rPr>
              <a:t>PCA helps streamline the dataset by reducing dimensionality, ensuring that XGBoost is trained on the most relevant features, thereby optimizing predictive accuracy. </a:t>
            </a:r>
            <a:endParaRPr sz="1300">
              <a:solidFill>
                <a:schemeClr val="dk1"/>
              </a:solidFill>
              <a:latin typeface="Times New Roman"/>
              <a:ea typeface="Times New Roman"/>
              <a:cs typeface="Times New Roman"/>
              <a:sym typeface="Times New Roman"/>
            </a:endParaRPr>
          </a:p>
          <a:p>
            <a:pPr indent="-311150" lvl="0" marL="457200" rtl="0" algn="l">
              <a:lnSpc>
                <a:spcPct val="150000"/>
              </a:lnSpc>
              <a:spcBef>
                <a:spcPts val="0"/>
              </a:spcBef>
              <a:spcAft>
                <a:spcPts val="0"/>
              </a:spcAft>
              <a:buClr>
                <a:schemeClr val="dk1"/>
              </a:buClr>
              <a:buSzPts val="1300"/>
              <a:buFont typeface="Times New Roman"/>
              <a:buChar char="●"/>
            </a:pPr>
            <a:r>
              <a:rPr lang="en" sz="1300">
                <a:solidFill>
                  <a:schemeClr val="dk1"/>
                </a:solidFill>
                <a:latin typeface="Times New Roman"/>
                <a:ea typeface="Times New Roman"/>
                <a:cs typeface="Times New Roman"/>
                <a:sym typeface="Times New Roman"/>
              </a:rPr>
              <a:t>Additionally, we employ Randomized Search Cross Validation (RandomSearchCV) to fine-tune XGBoost's hyperparameters. </a:t>
            </a:r>
            <a:endParaRPr sz="1300">
              <a:solidFill>
                <a:schemeClr val="dk1"/>
              </a:solidFill>
              <a:latin typeface="Times New Roman"/>
              <a:ea typeface="Times New Roman"/>
              <a:cs typeface="Times New Roman"/>
              <a:sym typeface="Times New Roman"/>
            </a:endParaRPr>
          </a:p>
          <a:p>
            <a:pPr indent="-311150" lvl="0" marL="457200" rtl="0" algn="l">
              <a:lnSpc>
                <a:spcPct val="150000"/>
              </a:lnSpc>
              <a:spcBef>
                <a:spcPts val="0"/>
              </a:spcBef>
              <a:spcAft>
                <a:spcPts val="0"/>
              </a:spcAft>
              <a:buClr>
                <a:schemeClr val="dk1"/>
              </a:buClr>
              <a:buSzPts val="1300"/>
              <a:buFont typeface="Times New Roman"/>
              <a:buChar char="●"/>
            </a:pPr>
            <a:r>
              <a:rPr lang="en" sz="1300">
                <a:solidFill>
                  <a:schemeClr val="dk1"/>
                </a:solidFill>
                <a:latin typeface="Times New Roman"/>
                <a:ea typeface="Times New Roman"/>
                <a:cs typeface="Times New Roman"/>
                <a:sym typeface="Times New Roman"/>
              </a:rPr>
              <a:t>This systematic approach ensures that our XGBoost model is not only adept at discerning patterns in Bitcoin price data but is also optimized for peak predictive performance.</a:t>
            </a:r>
            <a:endParaRPr sz="1300">
              <a:solidFill>
                <a:schemeClr val="dk1"/>
              </a:solidFill>
              <a:latin typeface="Times New Roman"/>
              <a:ea typeface="Times New Roman"/>
              <a:cs typeface="Times New Roman"/>
              <a:sym typeface="Times New Roman"/>
            </a:endParaRPr>
          </a:p>
          <a:p>
            <a:pPr indent="-311150" lvl="0" marL="457200" rtl="0" algn="l">
              <a:lnSpc>
                <a:spcPct val="150000"/>
              </a:lnSpc>
              <a:spcBef>
                <a:spcPts val="0"/>
              </a:spcBef>
              <a:spcAft>
                <a:spcPts val="0"/>
              </a:spcAft>
              <a:buClr>
                <a:schemeClr val="dk1"/>
              </a:buClr>
              <a:buSzPts val="1300"/>
              <a:buFont typeface="Times New Roman"/>
              <a:buChar char="●"/>
            </a:pPr>
            <a:r>
              <a:rPr lang="en" sz="1300">
                <a:solidFill>
                  <a:srgbClr val="252525"/>
                </a:solidFill>
                <a:highlight>
                  <a:srgbClr val="FFFFFF"/>
                </a:highlight>
                <a:latin typeface="Times New Roman"/>
                <a:ea typeface="Times New Roman"/>
                <a:cs typeface="Times New Roman"/>
                <a:sym typeface="Times New Roman"/>
              </a:rPr>
              <a:t>In XGBoost regression for predicting Adj Close prices, historical stock data such as open, high, low prices, volume, and technical indicators serve as features, while the target variable is the corresponding 'TargetNextClose' price.</a:t>
            </a:r>
            <a:endParaRPr sz="1300">
              <a:solidFill>
                <a:schemeClr val="dk1"/>
              </a:solidFill>
              <a:latin typeface="Times New Roman"/>
              <a:ea typeface="Times New Roman"/>
              <a:cs typeface="Times New Roman"/>
              <a:sym typeface="Times New Roman"/>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pic>
        <p:nvPicPr>
          <p:cNvPr id="150" name="Google Shape;150;p25"/>
          <p:cNvPicPr preferRelativeResize="0"/>
          <p:nvPr/>
        </p:nvPicPr>
        <p:blipFill>
          <a:blip r:embed="rId3">
            <a:alphaModFix/>
          </a:blip>
          <a:stretch>
            <a:fillRect/>
          </a:stretch>
        </p:blipFill>
        <p:spPr>
          <a:xfrm>
            <a:off x="238600" y="1030525"/>
            <a:ext cx="5210175" cy="3933825"/>
          </a:xfrm>
          <a:prstGeom prst="rect">
            <a:avLst/>
          </a:prstGeom>
          <a:noFill/>
          <a:ln>
            <a:noFill/>
          </a:ln>
        </p:spPr>
      </p:pic>
      <p:sp>
        <p:nvSpPr>
          <p:cNvPr id="151" name="Google Shape;151;p25"/>
          <p:cNvSpPr txBox="1"/>
          <p:nvPr/>
        </p:nvSpPr>
        <p:spPr>
          <a:xfrm>
            <a:off x="5791950" y="2017650"/>
            <a:ext cx="3220200" cy="1339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rgbClr val="252525"/>
                </a:solidFill>
                <a:highlight>
                  <a:srgbClr val="FFFFFF"/>
                </a:highlight>
                <a:latin typeface="Times New Roman"/>
                <a:ea typeface="Times New Roman"/>
                <a:cs typeface="Times New Roman"/>
                <a:sym typeface="Times New Roman"/>
              </a:rPr>
              <a:t>Upon visual inspection of the plot, the clear elbow point at 10 components is indicative of an optimal choice for PCA in streamlining the dataset for subsequent XGBoost training.</a:t>
            </a:r>
            <a:endParaRPr sz="1700">
              <a:latin typeface="Times New Roman"/>
              <a:ea typeface="Times New Roman"/>
              <a:cs typeface="Times New Roman"/>
              <a:sym typeface="Times New Roman"/>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6"/>
          <p:cNvSpPr txBox="1"/>
          <p:nvPr>
            <p:ph type="title"/>
          </p:nvPr>
        </p:nvSpPr>
        <p:spPr>
          <a:xfrm>
            <a:off x="398250" y="870850"/>
            <a:ext cx="8229600" cy="3819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b="1" lang="en" sz="2100">
                <a:solidFill>
                  <a:srgbClr val="252525"/>
                </a:solidFill>
                <a:highlight>
                  <a:srgbClr val="FFFFFF"/>
                </a:highlight>
                <a:latin typeface="Arial"/>
                <a:ea typeface="Arial"/>
                <a:cs typeface="Arial"/>
                <a:sym typeface="Arial"/>
              </a:rPr>
              <a:t>XGBoost’s performance metrics for both the training and validation sets</a:t>
            </a:r>
            <a:endParaRPr b="1" sz="2100">
              <a:solidFill>
                <a:srgbClr val="252525"/>
              </a:solidFill>
              <a:highlight>
                <a:srgbClr val="EDFAFF"/>
              </a:highlight>
              <a:latin typeface="Arial"/>
              <a:ea typeface="Arial"/>
              <a:cs typeface="Arial"/>
              <a:sym typeface="Arial"/>
            </a:endParaRPr>
          </a:p>
        </p:txBody>
      </p:sp>
      <p:graphicFrame>
        <p:nvGraphicFramePr>
          <p:cNvPr id="157" name="Google Shape;157;p26"/>
          <p:cNvGraphicFramePr/>
          <p:nvPr/>
        </p:nvGraphicFramePr>
        <p:xfrm>
          <a:off x="893550" y="2106675"/>
          <a:ext cx="3000000" cy="3000000"/>
        </p:xfrm>
        <a:graphic>
          <a:graphicData uri="http://schemas.openxmlformats.org/drawingml/2006/table">
            <a:tbl>
              <a:tblPr>
                <a:noFill/>
                <a:tableStyleId>{430981D2-F57A-46DC-A898-96B49E43773F}</a:tableStyleId>
              </a:tblPr>
              <a:tblGrid>
                <a:gridCol w="2413000"/>
                <a:gridCol w="2413000"/>
                <a:gridCol w="2413000"/>
              </a:tblGrid>
              <a:tr h="381000">
                <a:tc>
                  <a:txBody>
                    <a:bodyPr/>
                    <a:lstStyle/>
                    <a:p>
                      <a:pPr indent="0" lvl="0" marL="0" rtl="0" algn="ctr">
                        <a:lnSpc>
                          <a:spcPct val="171429"/>
                        </a:lnSpc>
                        <a:spcBef>
                          <a:spcPts val="0"/>
                        </a:spcBef>
                        <a:spcAft>
                          <a:spcPts val="0"/>
                        </a:spcAft>
                        <a:buNone/>
                      </a:pPr>
                      <a:r>
                        <a:rPr b="1" lang="en" sz="950">
                          <a:solidFill>
                            <a:schemeClr val="dk1"/>
                          </a:solidFill>
                          <a:highlight>
                            <a:schemeClr val="lt1"/>
                          </a:highlight>
                          <a:latin typeface="Roboto"/>
                          <a:ea typeface="Roboto"/>
                          <a:cs typeface="Roboto"/>
                          <a:sym typeface="Roboto"/>
                        </a:rPr>
                        <a:t>Metric</a:t>
                      </a:r>
                      <a:endParaRPr b="1" sz="950">
                        <a:solidFill>
                          <a:schemeClr val="dk1"/>
                        </a:solidFill>
                        <a:highlight>
                          <a:schemeClr val="lt1"/>
                        </a:highlight>
                        <a:latin typeface="Roboto"/>
                        <a:ea typeface="Roboto"/>
                        <a:cs typeface="Roboto"/>
                        <a:sym typeface="Roboto"/>
                      </a:endParaRPr>
                    </a:p>
                  </a:txBody>
                  <a:tcPr marT="91425" marB="91425" marR="91425" marL="91425" anchor="b">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c>
                  <a:txBody>
                    <a:bodyPr/>
                    <a:lstStyle/>
                    <a:p>
                      <a:pPr indent="0" lvl="0" marL="0" rtl="0" algn="ctr">
                        <a:lnSpc>
                          <a:spcPct val="171429"/>
                        </a:lnSpc>
                        <a:spcBef>
                          <a:spcPts val="0"/>
                        </a:spcBef>
                        <a:spcAft>
                          <a:spcPts val="0"/>
                        </a:spcAft>
                        <a:buNone/>
                      </a:pPr>
                      <a:r>
                        <a:rPr b="1" lang="en" sz="950">
                          <a:solidFill>
                            <a:schemeClr val="dk1"/>
                          </a:solidFill>
                          <a:highlight>
                            <a:schemeClr val="lt1"/>
                          </a:highlight>
                          <a:latin typeface="Roboto"/>
                          <a:ea typeface="Roboto"/>
                          <a:cs typeface="Roboto"/>
                          <a:sym typeface="Roboto"/>
                        </a:rPr>
                        <a:t>Training Set</a:t>
                      </a:r>
                      <a:endParaRPr b="1" sz="950">
                        <a:solidFill>
                          <a:schemeClr val="dk1"/>
                        </a:solidFill>
                        <a:highlight>
                          <a:schemeClr val="lt1"/>
                        </a:highlight>
                        <a:latin typeface="Roboto"/>
                        <a:ea typeface="Roboto"/>
                        <a:cs typeface="Roboto"/>
                        <a:sym typeface="Roboto"/>
                      </a:endParaRPr>
                    </a:p>
                  </a:txBody>
                  <a:tcPr marT="91425" marB="91425" marR="91425" marL="91425" anchor="b">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c>
                  <a:txBody>
                    <a:bodyPr/>
                    <a:lstStyle/>
                    <a:p>
                      <a:pPr indent="0" lvl="0" marL="0" rtl="0" algn="ctr">
                        <a:lnSpc>
                          <a:spcPct val="171429"/>
                        </a:lnSpc>
                        <a:spcBef>
                          <a:spcPts val="0"/>
                        </a:spcBef>
                        <a:spcAft>
                          <a:spcPts val="0"/>
                        </a:spcAft>
                        <a:buNone/>
                      </a:pPr>
                      <a:r>
                        <a:rPr b="1" lang="en" sz="950">
                          <a:solidFill>
                            <a:schemeClr val="dk1"/>
                          </a:solidFill>
                          <a:highlight>
                            <a:schemeClr val="lt1"/>
                          </a:highlight>
                          <a:latin typeface="Roboto"/>
                          <a:ea typeface="Roboto"/>
                          <a:cs typeface="Roboto"/>
                          <a:sym typeface="Roboto"/>
                        </a:rPr>
                        <a:t>Validation Set</a:t>
                      </a:r>
                      <a:endParaRPr b="1" sz="950">
                        <a:solidFill>
                          <a:schemeClr val="dk1"/>
                        </a:solidFill>
                        <a:highlight>
                          <a:schemeClr val="lt1"/>
                        </a:highlight>
                        <a:latin typeface="Roboto"/>
                        <a:ea typeface="Roboto"/>
                        <a:cs typeface="Roboto"/>
                        <a:sym typeface="Roboto"/>
                      </a:endParaRPr>
                    </a:p>
                  </a:txBody>
                  <a:tcPr marT="91425" marB="91425" marR="91425" marL="91425" anchor="b">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r>
              <a:tr h="381000">
                <a:tc>
                  <a:txBody>
                    <a:bodyPr/>
                    <a:lstStyle/>
                    <a:p>
                      <a:pPr indent="0" lvl="0" marL="0" rtl="0" algn="l">
                        <a:lnSpc>
                          <a:spcPct val="171429"/>
                        </a:lnSpc>
                        <a:spcBef>
                          <a:spcPts val="0"/>
                        </a:spcBef>
                        <a:spcAft>
                          <a:spcPts val="0"/>
                        </a:spcAft>
                        <a:buNone/>
                      </a:pPr>
                      <a:r>
                        <a:rPr lang="en" sz="950">
                          <a:solidFill>
                            <a:schemeClr val="dk1"/>
                          </a:solidFill>
                          <a:highlight>
                            <a:schemeClr val="lt1"/>
                          </a:highlight>
                          <a:latin typeface="Roboto"/>
                          <a:ea typeface="Roboto"/>
                          <a:cs typeface="Roboto"/>
                          <a:sym typeface="Roboto"/>
                        </a:rPr>
                        <a:t>Mean Squared Error</a:t>
                      </a:r>
                      <a:endParaRPr sz="950">
                        <a:solidFill>
                          <a:schemeClr val="dk1"/>
                        </a:solidFill>
                        <a:highlight>
                          <a:schemeClr val="lt1"/>
                        </a:highlight>
                        <a:latin typeface="Roboto"/>
                        <a:ea typeface="Roboto"/>
                        <a:cs typeface="Roboto"/>
                        <a:sym typeface="Roboto"/>
                      </a:endParaRPr>
                    </a:p>
                  </a:txBody>
                  <a:tcPr marT="91425" marB="91425" marR="91425" marL="91425" anchor="ctr">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c>
                  <a:txBody>
                    <a:bodyPr/>
                    <a:lstStyle/>
                    <a:p>
                      <a:pPr indent="0" lvl="0" marL="0" rtl="0" algn="l">
                        <a:lnSpc>
                          <a:spcPct val="171429"/>
                        </a:lnSpc>
                        <a:spcBef>
                          <a:spcPts val="0"/>
                        </a:spcBef>
                        <a:spcAft>
                          <a:spcPts val="0"/>
                        </a:spcAft>
                        <a:buNone/>
                      </a:pPr>
                      <a:r>
                        <a:rPr lang="en" sz="950">
                          <a:solidFill>
                            <a:schemeClr val="dk1"/>
                          </a:solidFill>
                          <a:highlight>
                            <a:schemeClr val="lt1"/>
                          </a:highlight>
                          <a:latin typeface="Roboto"/>
                          <a:ea typeface="Roboto"/>
                          <a:cs typeface="Roboto"/>
                          <a:sym typeface="Roboto"/>
                        </a:rPr>
                        <a:t>984,574.19</a:t>
                      </a:r>
                      <a:endParaRPr sz="950">
                        <a:solidFill>
                          <a:schemeClr val="dk1"/>
                        </a:solidFill>
                        <a:highlight>
                          <a:schemeClr val="lt1"/>
                        </a:highlight>
                        <a:latin typeface="Roboto"/>
                        <a:ea typeface="Roboto"/>
                        <a:cs typeface="Roboto"/>
                        <a:sym typeface="Roboto"/>
                      </a:endParaRPr>
                    </a:p>
                  </a:txBody>
                  <a:tcPr marT="91425" marB="91425" marR="91425" marL="91425" anchor="ctr">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c>
                  <a:txBody>
                    <a:bodyPr/>
                    <a:lstStyle/>
                    <a:p>
                      <a:pPr indent="0" lvl="0" marL="0" rtl="0" algn="l">
                        <a:lnSpc>
                          <a:spcPct val="171429"/>
                        </a:lnSpc>
                        <a:spcBef>
                          <a:spcPts val="0"/>
                        </a:spcBef>
                        <a:spcAft>
                          <a:spcPts val="0"/>
                        </a:spcAft>
                        <a:buNone/>
                      </a:pPr>
                      <a:r>
                        <a:rPr lang="en" sz="950">
                          <a:solidFill>
                            <a:schemeClr val="dk1"/>
                          </a:solidFill>
                          <a:highlight>
                            <a:schemeClr val="lt1"/>
                          </a:highlight>
                          <a:latin typeface="Roboto"/>
                          <a:ea typeface="Roboto"/>
                          <a:cs typeface="Roboto"/>
                          <a:sym typeface="Roboto"/>
                        </a:rPr>
                        <a:t>15,346,403.40</a:t>
                      </a:r>
                      <a:endParaRPr sz="950">
                        <a:solidFill>
                          <a:schemeClr val="dk1"/>
                        </a:solidFill>
                        <a:highlight>
                          <a:schemeClr val="lt1"/>
                        </a:highlight>
                        <a:latin typeface="Roboto"/>
                        <a:ea typeface="Roboto"/>
                        <a:cs typeface="Roboto"/>
                        <a:sym typeface="Roboto"/>
                      </a:endParaRPr>
                    </a:p>
                  </a:txBody>
                  <a:tcPr marT="91425" marB="91425" marR="91425" marL="91425" anchor="ctr">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r>
              <a:tr h="381000">
                <a:tc>
                  <a:txBody>
                    <a:bodyPr/>
                    <a:lstStyle/>
                    <a:p>
                      <a:pPr indent="0" lvl="0" marL="0" rtl="0" algn="l">
                        <a:lnSpc>
                          <a:spcPct val="171429"/>
                        </a:lnSpc>
                        <a:spcBef>
                          <a:spcPts val="0"/>
                        </a:spcBef>
                        <a:spcAft>
                          <a:spcPts val="0"/>
                        </a:spcAft>
                        <a:buNone/>
                      </a:pPr>
                      <a:r>
                        <a:rPr lang="en" sz="950">
                          <a:solidFill>
                            <a:schemeClr val="dk1"/>
                          </a:solidFill>
                          <a:highlight>
                            <a:schemeClr val="lt1"/>
                          </a:highlight>
                          <a:latin typeface="Roboto"/>
                          <a:ea typeface="Roboto"/>
                          <a:cs typeface="Roboto"/>
                          <a:sym typeface="Roboto"/>
                        </a:rPr>
                        <a:t>Root Mean Squared Error</a:t>
                      </a:r>
                      <a:endParaRPr sz="950">
                        <a:solidFill>
                          <a:schemeClr val="dk1"/>
                        </a:solidFill>
                        <a:highlight>
                          <a:schemeClr val="lt1"/>
                        </a:highlight>
                        <a:latin typeface="Roboto"/>
                        <a:ea typeface="Roboto"/>
                        <a:cs typeface="Roboto"/>
                        <a:sym typeface="Roboto"/>
                      </a:endParaRPr>
                    </a:p>
                  </a:txBody>
                  <a:tcPr marT="91425" marB="91425" marR="91425" marL="91425" anchor="ctr">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c>
                  <a:txBody>
                    <a:bodyPr/>
                    <a:lstStyle/>
                    <a:p>
                      <a:pPr indent="0" lvl="0" marL="0" rtl="0" algn="l">
                        <a:lnSpc>
                          <a:spcPct val="171429"/>
                        </a:lnSpc>
                        <a:spcBef>
                          <a:spcPts val="0"/>
                        </a:spcBef>
                        <a:spcAft>
                          <a:spcPts val="0"/>
                        </a:spcAft>
                        <a:buNone/>
                      </a:pPr>
                      <a:r>
                        <a:rPr lang="en" sz="950">
                          <a:solidFill>
                            <a:schemeClr val="dk1"/>
                          </a:solidFill>
                          <a:highlight>
                            <a:schemeClr val="lt1"/>
                          </a:highlight>
                          <a:latin typeface="Roboto"/>
                          <a:ea typeface="Roboto"/>
                          <a:cs typeface="Roboto"/>
                          <a:sym typeface="Roboto"/>
                        </a:rPr>
                        <a:t>992.26</a:t>
                      </a:r>
                      <a:endParaRPr sz="950">
                        <a:solidFill>
                          <a:schemeClr val="dk1"/>
                        </a:solidFill>
                        <a:highlight>
                          <a:schemeClr val="lt1"/>
                        </a:highlight>
                        <a:latin typeface="Roboto"/>
                        <a:ea typeface="Roboto"/>
                        <a:cs typeface="Roboto"/>
                        <a:sym typeface="Roboto"/>
                      </a:endParaRPr>
                    </a:p>
                  </a:txBody>
                  <a:tcPr marT="91425" marB="91425" marR="91425" marL="91425" anchor="ctr">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c>
                  <a:txBody>
                    <a:bodyPr/>
                    <a:lstStyle/>
                    <a:p>
                      <a:pPr indent="0" lvl="0" marL="0" rtl="0" algn="l">
                        <a:lnSpc>
                          <a:spcPct val="171429"/>
                        </a:lnSpc>
                        <a:spcBef>
                          <a:spcPts val="0"/>
                        </a:spcBef>
                        <a:spcAft>
                          <a:spcPts val="0"/>
                        </a:spcAft>
                        <a:buNone/>
                      </a:pPr>
                      <a:r>
                        <a:rPr lang="en" sz="950">
                          <a:solidFill>
                            <a:schemeClr val="dk1"/>
                          </a:solidFill>
                          <a:highlight>
                            <a:schemeClr val="lt1"/>
                          </a:highlight>
                          <a:latin typeface="Roboto"/>
                          <a:ea typeface="Roboto"/>
                          <a:cs typeface="Roboto"/>
                          <a:sym typeface="Roboto"/>
                        </a:rPr>
                        <a:t>3,917.45</a:t>
                      </a:r>
                      <a:endParaRPr sz="950">
                        <a:solidFill>
                          <a:schemeClr val="dk1"/>
                        </a:solidFill>
                        <a:highlight>
                          <a:schemeClr val="lt1"/>
                        </a:highlight>
                        <a:latin typeface="Roboto"/>
                        <a:ea typeface="Roboto"/>
                        <a:cs typeface="Roboto"/>
                        <a:sym typeface="Roboto"/>
                      </a:endParaRPr>
                    </a:p>
                  </a:txBody>
                  <a:tcPr marT="91425" marB="91425" marR="91425" marL="91425" anchor="ctr">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r>
              <a:tr h="381000">
                <a:tc>
                  <a:txBody>
                    <a:bodyPr/>
                    <a:lstStyle/>
                    <a:p>
                      <a:pPr indent="0" lvl="0" marL="0" rtl="0" algn="l">
                        <a:lnSpc>
                          <a:spcPct val="171429"/>
                        </a:lnSpc>
                        <a:spcBef>
                          <a:spcPts val="0"/>
                        </a:spcBef>
                        <a:spcAft>
                          <a:spcPts val="0"/>
                        </a:spcAft>
                        <a:buNone/>
                      </a:pPr>
                      <a:r>
                        <a:rPr lang="en" sz="950">
                          <a:solidFill>
                            <a:schemeClr val="dk1"/>
                          </a:solidFill>
                          <a:highlight>
                            <a:schemeClr val="lt1"/>
                          </a:highlight>
                          <a:latin typeface="Roboto"/>
                          <a:ea typeface="Roboto"/>
                          <a:cs typeface="Roboto"/>
                          <a:sym typeface="Roboto"/>
                        </a:rPr>
                        <a:t>R2 Score</a:t>
                      </a:r>
                      <a:endParaRPr sz="950">
                        <a:solidFill>
                          <a:schemeClr val="dk1"/>
                        </a:solidFill>
                        <a:highlight>
                          <a:schemeClr val="lt1"/>
                        </a:highlight>
                        <a:latin typeface="Roboto"/>
                        <a:ea typeface="Roboto"/>
                        <a:cs typeface="Roboto"/>
                        <a:sym typeface="Roboto"/>
                      </a:endParaRPr>
                    </a:p>
                  </a:txBody>
                  <a:tcPr marT="91425" marB="91425" marR="91425" marL="91425" anchor="ctr">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c>
                  <a:txBody>
                    <a:bodyPr/>
                    <a:lstStyle/>
                    <a:p>
                      <a:pPr indent="0" lvl="0" marL="0" rtl="0" algn="l">
                        <a:lnSpc>
                          <a:spcPct val="171429"/>
                        </a:lnSpc>
                        <a:spcBef>
                          <a:spcPts val="0"/>
                        </a:spcBef>
                        <a:spcAft>
                          <a:spcPts val="0"/>
                        </a:spcAft>
                        <a:buNone/>
                      </a:pPr>
                      <a:r>
                        <a:rPr lang="en" sz="950">
                          <a:solidFill>
                            <a:schemeClr val="dk1"/>
                          </a:solidFill>
                          <a:highlight>
                            <a:schemeClr val="lt1"/>
                          </a:highlight>
                          <a:latin typeface="Roboto"/>
                          <a:ea typeface="Roboto"/>
                          <a:cs typeface="Roboto"/>
                          <a:sym typeface="Roboto"/>
                        </a:rPr>
                        <a:t>0.9962</a:t>
                      </a:r>
                      <a:endParaRPr sz="950">
                        <a:solidFill>
                          <a:schemeClr val="dk1"/>
                        </a:solidFill>
                        <a:highlight>
                          <a:schemeClr val="lt1"/>
                        </a:highlight>
                        <a:latin typeface="Roboto"/>
                        <a:ea typeface="Roboto"/>
                        <a:cs typeface="Roboto"/>
                        <a:sym typeface="Roboto"/>
                      </a:endParaRPr>
                    </a:p>
                  </a:txBody>
                  <a:tcPr marT="91425" marB="91425" marR="91425" marL="91425" anchor="ctr">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c>
                  <a:txBody>
                    <a:bodyPr/>
                    <a:lstStyle/>
                    <a:p>
                      <a:pPr indent="0" lvl="0" marL="0" rtl="0" algn="l">
                        <a:lnSpc>
                          <a:spcPct val="171429"/>
                        </a:lnSpc>
                        <a:spcBef>
                          <a:spcPts val="0"/>
                        </a:spcBef>
                        <a:spcAft>
                          <a:spcPts val="0"/>
                        </a:spcAft>
                        <a:buNone/>
                      </a:pPr>
                      <a:r>
                        <a:rPr lang="en" sz="950">
                          <a:solidFill>
                            <a:schemeClr val="dk1"/>
                          </a:solidFill>
                          <a:highlight>
                            <a:schemeClr val="lt1"/>
                          </a:highlight>
                          <a:latin typeface="Roboto"/>
                          <a:ea typeface="Roboto"/>
                          <a:cs typeface="Roboto"/>
                          <a:sym typeface="Roboto"/>
                        </a:rPr>
                        <a:t>0.8368</a:t>
                      </a:r>
                      <a:endParaRPr sz="950">
                        <a:solidFill>
                          <a:schemeClr val="dk1"/>
                        </a:solidFill>
                        <a:highlight>
                          <a:schemeClr val="lt1"/>
                        </a:highlight>
                        <a:latin typeface="Roboto"/>
                        <a:ea typeface="Roboto"/>
                        <a:cs typeface="Roboto"/>
                        <a:sym typeface="Roboto"/>
                      </a:endParaRPr>
                    </a:p>
                  </a:txBody>
                  <a:tcPr marT="91425" marB="91425" marR="91425" marL="91425" anchor="ctr">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r>
              <a:tr h="381000">
                <a:tc>
                  <a:txBody>
                    <a:bodyPr/>
                    <a:lstStyle/>
                    <a:p>
                      <a:pPr indent="0" lvl="0" marL="0" rtl="0" algn="l">
                        <a:lnSpc>
                          <a:spcPct val="171429"/>
                        </a:lnSpc>
                        <a:spcBef>
                          <a:spcPts val="0"/>
                        </a:spcBef>
                        <a:spcAft>
                          <a:spcPts val="0"/>
                        </a:spcAft>
                        <a:buNone/>
                      </a:pPr>
                      <a:r>
                        <a:rPr lang="en" sz="950">
                          <a:solidFill>
                            <a:schemeClr val="dk1"/>
                          </a:solidFill>
                          <a:highlight>
                            <a:schemeClr val="lt1"/>
                          </a:highlight>
                          <a:latin typeface="Roboto"/>
                          <a:ea typeface="Roboto"/>
                          <a:cs typeface="Roboto"/>
                          <a:sym typeface="Roboto"/>
                        </a:rPr>
                        <a:t>Mean Absolute Error</a:t>
                      </a:r>
                      <a:endParaRPr sz="950">
                        <a:solidFill>
                          <a:schemeClr val="dk1"/>
                        </a:solidFill>
                        <a:highlight>
                          <a:schemeClr val="lt1"/>
                        </a:highlight>
                        <a:latin typeface="Roboto"/>
                        <a:ea typeface="Roboto"/>
                        <a:cs typeface="Roboto"/>
                        <a:sym typeface="Roboto"/>
                      </a:endParaRPr>
                    </a:p>
                  </a:txBody>
                  <a:tcPr marT="91425" marB="91425" marR="91425" marL="91425" anchor="ctr">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c>
                  <a:txBody>
                    <a:bodyPr/>
                    <a:lstStyle/>
                    <a:p>
                      <a:pPr indent="0" lvl="0" marL="0" rtl="0" algn="l">
                        <a:lnSpc>
                          <a:spcPct val="171429"/>
                        </a:lnSpc>
                        <a:spcBef>
                          <a:spcPts val="0"/>
                        </a:spcBef>
                        <a:spcAft>
                          <a:spcPts val="0"/>
                        </a:spcAft>
                        <a:buNone/>
                      </a:pPr>
                      <a:r>
                        <a:rPr lang="en" sz="950">
                          <a:solidFill>
                            <a:schemeClr val="dk1"/>
                          </a:solidFill>
                          <a:highlight>
                            <a:schemeClr val="lt1"/>
                          </a:highlight>
                          <a:latin typeface="Roboto"/>
                          <a:ea typeface="Roboto"/>
                          <a:cs typeface="Roboto"/>
                          <a:sym typeface="Roboto"/>
                        </a:rPr>
                        <a:t>607.60</a:t>
                      </a:r>
                      <a:endParaRPr sz="950">
                        <a:solidFill>
                          <a:schemeClr val="dk1"/>
                        </a:solidFill>
                        <a:highlight>
                          <a:schemeClr val="lt1"/>
                        </a:highlight>
                        <a:latin typeface="Roboto"/>
                        <a:ea typeface="Roboto"/>
                        <a:cs typeface="Roboto"/>
                        <a:sym typeface="Roboto"/>
                      </a:endParaRPr>
                    </a:p>
                  </a:txBody>
                  <a:tcPr marT="91425" marB="91425" marR="91425" marL="91425" anchor="ctr">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c>
                  <a:txBody>
                    <a:bodyPr/>
                    <a:lstStyle/>
                    <a:p>
                      <a:pPr indent="0" lvl="0" marL="0" rtl="0" algn="l">
                        <a:lnSpc>
                          <a:spcPct val="171429"/>
                        </a:lnSpc>
                        <a:spcBef>
                          <a:spcPts val="0"/>
                        </a:spcBef>
                        <a:spcAft>
                          <a:spcPts val="0"/>
                        </a:spcAft>
                        <a:buNone/>
                      </a:pPr>
                      <a:r>
                        <a:rPr lang="en" sz="950">
                          <a:solidFill>
                            <a:schemeClr val="dk1"/>
                          </a:solidFill>
                          <a:highlight>
                            <a:schemeClr val="lt1"/>
                          </a:highlight>
                          <a:latin typeface="Roboto"/>
                          <a:ea typeface="Roboto"/>
                          <a:cs typeface="Roboto"/>
                          <a:sym typeface="Roboto"/>
                        </a:rPr>
                        <a:t>3,067.71</a:t>
                      </a:r>
                      <a:endParaRPr sz="950">
                        <a:solidFill>
                          <a:schemeClr val="dk1"/>
                        </a:solidFill>
                        <a:highlight>
                          <a:schemeClr val="lt1"/>
                        </a:highlight>
                        <a:latin typeface="Roboto"/>
                        <a:ea typeface="Roboto"/>
                        <a:cs typeface="Roboto"/>
                        <a:sym typeface="Roboto"/>
                      </a:endParaRPr>
                    </a:p>
                  </a:txBody>
                  <a:tcPr marT="91425" marB="91425" marR="91425" marL="91425" anchor="ctr">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r>
              <a:tr h="381000">
                <a:tc>
                  <a:txBody>
                    <a:bodyPr/>
                    <a:lstStyle/>
                    <a:p>
                      <a:pPr indent="0" lvl="0" marL="0" rtl="0" algn="l">
                        <a:lnSpc>
                          <a:spcPct val="171429"/>
                        </a:lnSpc>
                        <a:spcBef>
                          <a:spcPts val="0"/>
                        </a:spcBef>
                        <a:spcAft>
                          <a:spcPts val="0"/>
                        </a:spcAft>
                        <a:buNone/>
                      </a:pPr>
                      <a:r>
                        <a:rPr lang="en" sz="950">
                          <a:solidFill>
                            <a:schemeClr val="dk1"/>
                          </a:solidFill>
                          <a:highlight>
                            <a:schemeClr val="lt1"/>
                          </a:highlight>
                          <a:latin typeface="Roboto"/>
                          <a:ea typeface="Roboto"/>
                          <a:cs typeface="Roboto"/>
                          <a:sym typeface="Roboto"/>
                        </a:rPr>
                        <a:t>Mean Absolute Percentage Error</a:t>
                      </a:r>
                      <a:endParaRPr sz="950">
                        <a:solidFill>
                          <a:schemeClr val="dk1"/>
                        </a:solidFill>
                        <a:highlight>
                          <a:schemeClr val="lt1"/>
                        </a:highlight>
                        <a:latin typeface="Roboto"/>
                        <a:ea typeface="Roboto"/>
                        <a:cs typeface="Roboto"/>
                        <a:sym typeface="Roboto"/>
                      </a:endParaRPr>
                    </a:p>
                  </a:txBody>
                  <a:tcPr marT="91425" marB="91425" marR="91425" marL="91425" anchor="ctr">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c>
                  <a:txBody>
                    <a:bodyPr/>
                    <a:lstStyle/>
                    <a:p>
                      <a:pPr indent="0" lvl="0" marL="0" rtl="0" algn="l">
                        <a:lnSpc>
                          <a:spcPct val="171429"/>
                        </a:lnSpc>
                        <a:spcBef>
                          <a:spcPts val="0"/>
                        </a:spcBef>
                        <a:spcAft>
                          <a:spcPts val="0"/>
                        </a:spcAft>
                        <a:buNone/>
                      </a:pPr>
                      <a:r>
                        <a:rPr lang="en" sz="950">
                          <a:solidFill>
                            <a:schemeClr val="dk1"/>
                          </a:solidFill>
                          <a:highlight>
                            <a:schemeClr val="lt1"/>
                          </a:highlight>
                          <a:latin typeface="Roboto"/>
                          <a:ea typeface="Roboto"/>
                          <a:cs typeface="Roboto"/>
                          <a:sym typeface="Roboto"/>
                        </a:rPr>
                        <a:t>12.81%</a:t>
                      </a:r>
                      <a:endParaRPr sz="950">
                        <a:solidFill>
                          <a:schemeClr val="dk1"/>
                        </a:solidFill>
                        <a:highlight>
                          <a:schemeClr val="lt1"/>
                        </a:highlight>
                        <a:latin typeface="Roboto"/>
                        <a:ea typeface="Roboto"/>
                        <a:cs typeface="Roboto"/>
                        <a:sym typeface="Roboto"/>
                      </a:endParaRPr>
                    </a:p>
                  </a:txBody>
                  <a:tcPr marT="91425" marB="91425" marR="91425" marL="91425" anchor="ctr">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c>
                  <a:txBody>
                    <a:bodyPr/>
                    <a:lstStyle/>
                    <a:p>
                      <a:pPr indent="0" lvl="0" marL="0" rtl="0" algn="l">
                        <a:lnSpc>
                          <a:spcPct val="171429"/>
                        </a:lnSpc>
                        <a:spcBef>
                          <a:spcPts val="0"/>
                        </a:spcBef>
                        <a:spcAft>
                          <a:spcPts val="0"/>
                        </a:spcAft>
                        <a:buNone/>
                      </a:pPr>
                      <a:r>
                        <a:rPr lang="en" sz="950">
                          <a:solidFill>
                            <a:schemeClr val="dk1"/>
                          </a:solidFill>
                          <a:highlight>
                            <a:schemeClr val="lt1"/>
                          </a:highlight>
                          <a:latin typeface="Roboto"/>
                          <a:ea typeface="Roboto"/>
                          <a:cs typeface="Roboto"/>
                          <a:sym typeface="Roboto"/>
                        </a:rPr>
                        <a:t>12.81%</a:t>
                      </a:r>
                      <a:endParaRPr sz="950">
                        <a:solidFill>
                          <a:schemeClr val="dk1"/>
                        </a:solidFill>
                        <a:highlight>
                          <a:schemeClr val="lt1"/>
                        </a:highlight>
                        <a:latin typeface="Roboto"/>
                        <a:ea typeface="Roboto"/>
                        <a:cs typeface="Roboto"/>
                        <a:sym typeface="Roboto"/>
                      </a:endParaRPr>
                    </a:p>
                  </a:txBody>
                  <a:tcPr marT="91425" marB="91425" marR="91425" marL="91425" anchor="ctr">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pic>
        <p:nvPicPr>
          <p:cNvPr id="162" name="Google Shape;162;p27"/>
          <p:cNvPicPr preferRelativeResize="0"/>
          <p:nvPr/>
        </p:nvPicPr>
        <p:blipFill>
          <a:blip r:embed="rId3">
            <a:alphaModFix/>
          </a:blip>
          <a:stretch>
            <a:fillRect/>
          </a:stretch>
        </p:blipFill>
        <p:spPr>
          <a:xfrm>
            <a:off x="880538" y="711125"/>
            <a:ext cx="7117625" cy="40632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28"/>
          <p:cNvSpPr txBox="1"/>
          <p:nvPr>
            <p:ph type="title"/>
          </p:nvPr>
        </p:nvSpPr>
        <p:spPr>
          <a:xfrm>
            <a:off x="457200" y="643694"/>
            <a:ext cx="8229600" cy="6441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b="1" lang="en" sz="2000">
                <a:solidFill>
                  <a:srgbClr val="252525"/>
                </a:solidFill>
                <a:latin typeface="Times New Roman"/>
                <a:ea typeface="Times New Roman"/>
                <a:cs typeface="Times New Roman"/>
                <a:sym typeface="Times New Roman"/>
              </a:rPr>
              <a:t>Long Short-Term Memory(LSTM)</a:t>
            </a:r>
            <a:endParaRPr b="1" sz="5200">
              <a:latin typeface="Times New Roman"/>
              <a:ea typeface="Times New Roman"/>
              <a:cs typeface="Times New Roman"/>
              <a:sym typeface="Times New Roman"/>
            </a:endParaRPr>
          </a:p>
        </p:txBody>
      </p:sp>
      <p:sp>
        <p:nvSpPr>
          <p:cNvPr id="168" name="Google Shape;168;p28"/>
          <p:cNvSpPr txBox="1"/>
          <p:nvPr>
            <p:ph type="title"/>
          </p:nvPr>
        </p:nvSpPr>
        <p:spPr>
          <a:xfrm>
            <a:off x="339600" y="1228850"/>
            <a:ext cx="8576700" cy="3429000"/>
          </a:xfrm>
          <a:prstGeom prst="rect">
            <a:avLst/>
          </a:prstGeom>
        </p:spPr>
        <p:txBody>
          <a:bodyPr anchorCtr="0" anchor="t" bIns="45700" lIns="91425" spcFirstLastPara="1" rIns="91425" wrap="square" tIns="45700">
            <a:noAutofit/>
          </a:bodyPr>
          <a:lstStyle/>
          <a:p>
            <a:pPr indent="0" lvl="0" marL="0" rtl="0" algn="l">
              <a:lnSpc>
                <a:spcPct val="150000"/>
              </a:lnSpc>
              <a:spcBef>
                <a:spcPts val="0"/>
              </a:spcBef>
              <a:spcAft>
                <a:spcPts val="0"/>
              </a:spcAft>
              <a:buNone/>
            </a:pPr>
            <a:r>
              <a:rPr lang="en" sz="1250">
                <a:solidFill>
                  <a:srgbClr val="252525"/>
                </a:solidFill>
                <a:highlight>
                  <a:srgbClr val="FFFFFF"/>
                </a:highlight>
                <a:latin typeface="Times New Roman"/>
                <a:ea typeface="Times New Roman"/>
                <a:cs typeface="Times New Roman"/>
                <a:sym typeface="Times New Roman"/>
              </a:rPr>
              <a:t>LSTM selected for Bitcoin prediction due to its sequential data handling capabilities.</a:t>
            </a:r>
            <a:endParaRPr sz="1250">
              <a:solidFill>
                <a:srgbClr val="252525"/>
              </a:solidFill>
              <a:highlight>
                <a:srgbClr val="FFFFFF"/>
              </a:highlight>
              <a:latin typeface="Times New Roman"/>
              <a:ea typeface="Times New Roman"/>
              <a:cs typeface="Times New Roman"/>
              <a:sym typeface="Times New Roman"/>
            </a:endParaRPr>
          </a:p>
          <a:p>
            <a:pPr indent="-307975" lvl="0" marL="457200" rtl="0" algn="l">
              <a:lnSpc>
                <a:spcPct val="150000"/>
              </a:lnSpc>
              <a:spcBef>
                <a:spcPts val="0"/>
              </a:spcBef>
              <a:spcAft>
                <a:spcPts val="0"/>
              </a:spcAft>
              <a:buClr>
                <a:srgbClr val="252525"/>
              </a:buClr>
              <a:buSzPts val="1250"/>
              <a:buFont typeface="Times New Roman"/>
              <a:buChar char="●"/>
            </a:pPr>
            <a:r>
              <a:rPr b="1" lang="en" sz="1250">
                <a:solidFill>
                  <a:srgbClr val="252525"/>
                </a:solidFill>
                <a:highlight>
                  <a:srgbClr val="FFFFFF"/>
                </a:highlight>
                <a:latin typeface="Times New Roman"/>
                <a:ea typeface="Times New Roman"/>
                <a:cs typeface="Times New Roman"/>
                <a:sym typeface="Times New Roman"/>
              </a:rPr>
              <a:t>Data Transformation:</a:t>
            </a:r>
            <a:r>
              <a:rPr lang="en" sz="1250">
                <a:solidFill>
                  <a:srgbClr val="252525"/>
                </a:solidFill>
                <a:highlight>
                  <a:srgbClr val="FFFFFF"/>
                </a:highlight>
                <a:latin typeface="Times New Roman"/>
                <a:ea typeface="Times New Roman"/>
                <a:cs typeface="Times New Roman"/>
                <a:sym typeface="Times New Roman"/>
              </a:rPr>
              <a:t>Data transformed to fit LSTM's time step requirements for optimal prediction.</a:t>
            </a:r>
            <a:endParaRPr sz="1250">
              <a:solidFill>
                <a:srgbClr val="252525"/>
              </a:solidFill>
              <a:highlight>
                <a:srgbClr val="FFFFFF"/>
              </a:highlight>
              <a:latin typeface="Times New Roman"/>
              <a:ea typeface="Times New Roman"/>
              <a:cs typeface="Times New Roman"/>
              <a:sym typeface="Times New Roman"/>
            </a:endParaRPr>
          </a:p>
          <a:p>
            <a:pPr indent="-307975" lvl="0" marL="457200" rtl="0" algn="l">
              <a:lnSpc>
                <a:spcPct val="150000"/>
              </a:lnSpc>
              <a:spcBef>
                <a:spcPts val="0"/>
              </a:spcBef>
              <a:spcAft>
                <a:spcPts val="0"/>
              </a:spcAft>
              <a:buClr>
                <a:srgbClr val="252525"/>
              </a:buClr>
              <a:buSzPts val="1250"/>
              <a:buFont typeface="Times New Roman"/>
              <a:buChar char="●"/>
            </a:pPr>
            <a:r>
              <a:rPr b="1" lang="en" sz="1250">
                <a:solidFill>
                  <a:srgbClr val="252525"/>
                </a:solidFill>
                <a:highlight>
                  <a:srgbClr val="FFFFFF"/>
                </a:highlight>
                <a:latin typeface="Times New Roman"/>
                <a:ea typeface="Times New Roman"/>
                <a:cs typeface="Times New Roman"/>
                <a:sym typeface="Times New Roman"/>
              </a:rPr>
              <a:t>Callback Integration:</a:t>
            </a:r>
            <a:r>
              <a:rPr lang="en" sz="1250">
                <a:solidFill>
                  <a:srgbClr val="252525"/>
                </a:solidFill>
                <a:highlight>
                  <a:srgbClr val="FFFFFF"/>
                </a:highlight>
                <a:latin typeface="Times New Roman"/>
                <a:ea typeface="Times New Roman"/>
                <a:cs typeface="Times New Roman"/>
                <a:sym typeface="Times New Roman"/>
              </a:rPr>
              <a:t>EarlyStopping and ModelCheckpoint callbacks used to prevent overfitting and save optimal weights.</a:t>
            </a:r>
            <a:endParaRPr sz="1250">
              <a:solidFill>
                <a:srgbClr val="252525"/>
              </a:solidFill>
              <a:highlight>
                <a:srgbClr val="FFFFFF"/>
              </a:highlight>
              <a:latin typeface="Times New Roman"/>
              <a:ea typeface="Times New Roman"/>
              <a:cs typeface="Times New Roman"/>
              <a:sym typeface="Times New Roman"/>
            </a:endParaRPr>
          </a:p>
          <a:p>
            <a:pPr indent="-307975" lvl="0" marL="457200" rtl="0" algn="l">
              <a:lnSpc>
                <a:spcPct val="150000"/>
              </a:lnSpc>
              <a:spcBef>
                <a:spcPts val="0"/>
              </a:spcBef>
              <a:spcAft>
                <a:spcPts val="0"/>
              </a:spcAft>
              <a:buClr>
                <a:srgbClr val="252525"/>
              </a:buClr>
              <a:buSzPts val="1250"/>
              <a:buFont typeface="Times New Roman"/>
              <a:buChar char="●"/>
            </a:pPr>
            <a:r>
              <a:rPr b="1" lang="en" sz="1250">
                <a:solidFill>
                  <a:srgbClr val="252525"/>
                </a:solidFill>
                <a:highlight>
                  <a:srgbClr val="FFFFFF"/>
                </a:highlight>
                <a:latin typeface="Times New Roman"/>
                <a:ea typeface="Times New Roman"/>
                <a:cs typeface="Times New Roman"/>
                <a:sym typeface="Times New Roman"/>
              </a:rPr>
              <a:t>Optimization Parameters:</a:t>
            </a:r>
            <a:r>
              <a:rPr lang="en" sz="1250">
                <a:solidFill>
                  <a:srgbClr val="252525"/>
                </a:solidFill>
                <a:highlight>
                  <a:srgbClr val="FFFFFF"/>
                </a:highlight>
                <a:latin typeface="Times New Roman"/>
                <a:ea typeface="Times New Roman"/>
                <a:cs typeface="Times New Roman"/>
                <a:sym typeface="Times New Roman"/>
              </a:rPr>
              <a:t>ADAM optimizer with a learning rate of 0.001 chosen for a balanced convergence speed and accuracy.</a:t>
            </a:r>
            <a:endParaRPr sz="1250">
              <a:solidFill>
                <a:srgbClr val="252525"/>
              </a:solidFill>
              <a:highlight>
                <a:srgbClr val="FFFFFF"/>
              </a:highlight>
              <a:latin typeface="Times New Roman"/>
              <a:ea typeface="Times New Roman"/>
              <a:cs typeface="Times New Roman"/>
              <a:sym typeface="Times New Roman"/>
            </a:endParaRPr>
          </a:p>
          <a:p>
            <a:pPr indent="-307975" lvl="0" marL="457200" rtl="0" algn="l">
              <a:lnSpc>
                <a:spcPct val="150000"/>
              </a:lnSpc>
              <a:spcBef>
                <a:spcPts val="0"/>
              </a:spcBef>
              <a:spcAft>
                <a:spcPts val="0"/>
              </a:spcAft>
              <a:buClr>
                <a:srgbClr val="252525"/>
              </a:buClr>
              <a:buSzPts val="1250"/>
              <a:buFont typeface="Times New Roman"/>
              <a:buChar char="●"/>
            </a:pPr>
            <a:r>
              <a:rPr b="1" lang="en" sz="1250">
                <a:solidFill>
                  <a:srgbClr val="252525"/>
                </a:solidFill>
                <a:highlight>
                  <a:srgbClr val="FFFFFF"/>
                </a:highlight>
                <a:latin typeface="Times New Roman"/>
                <a:ea typeface="Times New Roman"/>
                <a:cs typeface="Times New Roman"/>
                <a:sym typeface="Times New Roman"/>
              </a:rPr>
              <a:t>Activation Function:</a:t>
            </a:r>
            <a:r>
              <a:rPr lang="en" sz="1250">
                <a:solidFill>
                  <a:srgbClr val="252525"/>
                </a:solidFill>
                <a:highlight>
                  <a:srgbClr val="FFFFFF"/>
                </a:highlight>
                <a:latin typeface="Times New Roman"/>
                <a:ea typeface="Times New Roman"/>
                <a:cs typeface="Times New Roman"/>
                <a:sym typeface="Times New Roman"/>
              </a:rPr>
              <a:t>Linear activation function employed to preserve numerical precision in Bitcoin price prediction.</a:t>
            </a:r>
            <a:endParaRPr sz="1250">
              <a:solidFill>
                <a:srgbClr val="252525"/>
              </a:solidFill>
              <a:highlight>
                <a:srgbClr val="FFFFFF"/>
              </a:highlight>
              <a:latin typeface="Times New Roman"/>
              <a:ea typeface="Times New Roman"/>
              <a:cs typeface="Times New Roman"/>
              <a:sym typeface="Times New Roman"/>
            </a:endParaRPr>
          </a:p>
          <a:p>
            <a:pPr indent="-307975" lvl="0" marL="457200" rtl="0" algn="l">
              <a:lnSpc>
                <a:spcPct val="150000"/>
              </a:lnSpc>
              <a:spcBef>
                <a:spcPts val="0"/>
              </a:spcBef>
              <a:spcAft>
                <a:spcPts val="0"/>
              </a:spcAft>
              <a:buClr>
                <a:srgbClr val="252525"/>
              </a:buClr>
              <a:buSzPts val="1250"/>
              <a:buFont typeface="Times New Roman"/>
              <a:buChar char="●"/>
            </a:pPr>
            <a:r>
              <a:rPr b="1" lang="en" sz="1250">
                <a:solidFill>
                  <a:srgbClr val="252525"/>
                </a:solidFill>
                <a:highlight>
                  <a:srgbClr val="FFFFFF"/>
                </a:highlight>
                <a:latin typeface="Times New Roman"/>
                <a:ea typeface="Times New Roman"/>
                <a:cs typeface="Times New Roman"/>
                <a:sym typeface="Times New Roman"/>
              </a:rPr>
              <a:t>Loss Function:</a:t>
            </a:r>
            <a:r>
              <a:rPr lang="en" sz="1250">
                <a:solidFill>
                  <a:srgbClr val="252525"/>
                </a:solidFill>
                <a:highlight>
                  <a:srgbClr val="FFFFFF"/>
                </a:highlight>
                <a:latin typeface="Times New Roman"/>
                <a:ea typeface="Times New Roman"/>
                <a:cs typeface="Times New Roman"/>
                <a:sym typeface="Times New Roman"/>
              </a:rPr>
              <a:t>Mean Squared Error (MSE) utilized as the loss function for accurate model optimization in Bitcoin forecasting.</a:t>
            </a:r>
            <a:endParaRPr sz="1250">
              <a:solidFill>
                <a:srgbClr val="252525"/>
              </a:solidFill>
              <a:highlight>
                <a:srgbClr val="FFFFFF"/>
              </a:highlight>
              <a:latin typeface="Times New Roman"/>
              <a:ea typeface="Times New Roman"/>
              <a:cs typeface="Times New Roman"/>
              <a:sym typeface="Times New Roman"/>
            </a:endParaRPr>
          </a:p>
          <a:p>
            <a:pPr indent="-307975" lvl="0" marL="457200" rtl="0" algn="l">
              <a:lnSpc>
                <a:spcPct val="150000"/>
              </a:lnSpc>
              <a:spcBef>
                <a:spcPts val="0"/>
              </a:spcBef>
              <a:spcAft>
                <a:spcPts val="0"/>
              </a:spcAft>
              <a:buClr>
                <a:srgbClr val="252525"/>
              </a:buClr>
              <a:buSzPts val="1250"/>
              <a:buFont typeface="Times New Roman"/>
              <a:buChar char="●"/>
            </a:pPr>
            <a:r>
              <a:rPr b="1" lang="en" sz="1250">
                <a:solidFill>
                  <a:srgbClr val="252525"/>
                </a:solidFill>
                <a:highlight>
                  <a:srgbClr val="FFFFFF"/>
                </a:highlight>
                <a:latin typeface="Times New Roman"/>
                <a:ea typeface="Times New Roman"/>
                <a:cs typeface="Times New Roman"/>
                <a:sym typeface="Times New Roman"/>
              </a:rPr>
              <a:t>Architecture Configuration:</a:t>
            </a:r>
            <a:r>
              <a:rPr lang="en" sz="1250">
                <a:solidFill>
                  <a:srgbClr val="252525"/>
                </a:solidFill>
                <a:highlight>
                  <a:srgbClr val="FFFFFF"/>
                </a:highlight>
                <a:latin typeface="Times New Roman"/>
                <a:ea typeface="Times New Roman"/>
                <a:cs typeface="Times New Roman"/>
                <a:sym typeface="Times New Roman"/>
              </a:rPr>
              <a:t>Three LSTM layers implemented with 150, 100, and 50 units, each incorporating a 0.2 dropout for regularization. The final Dense layer is employed for model output.</a:t>
            </a:r>
            <a:endParaRPr sz="1250">
              <a:solidFill>
                <a:srgbClr val="252525"/>
              </a:solidFill>
              <a:highlight>
                <a:srgbClr val="FFFFFF"/>
              </a:highlight>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250">
                <a:solidFill>
                  <a:srgbClr val="252525"/>
                </a:solidFill>
                <a:highlight>
                  <a:srgbClr val="FFFFFF"/>
                </a:highlight>
                <a:latin typeface="Times New Roman"/>
                <a:ea typeface="Times New Roman"/>
                <a:cs typeface="Times New Roman"/>
                <a:sym typeface="Times New Roman"/>
              </a:rPr>
              <a:t>In LSTM for Bitcoin price prediction, historical price and volume data, along with relevant technical indicators, are utilized as features, while the target variable is the 'TargetNextClose' price.</a:t>
            </a:r>
            <a:endParaRPr sz="1250">
              <a:solidFill>
                <a:srgbClr val="252525"/>
              </a:solidFill>
              <a:highlight>
                <a:srgbClr val="FFFFFF"/>
              </a:highlight>
              <a:latin typeface="Times New Roman"/>
              <a:ea typeface="Times New Roman"/>
              <a:cs typeface="Times New Roman"/>
              <a:sym typeface="Times New Roman"/>
            </a:endParaRPr>
          </a:p>
        </p:txBody>
      </p:sp>
      <p:sp>
        <p:nvSpPr>
          <p:cNvPr id="169" name="Google Shape;169;p28"/>
          <p:cNvSpPr txBox="1"/>
          <p:nvPr/>
        </p:nvSpPr>
        <p:spPr>
          <a:xfrm>
            <a:off x="205425" y="4615625"/>
            <a:ext cx="83238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900">
                <a:latin typeface="Times New Roman"/>
                <a:ea typeface="Times New Roman"/>
                <a:cs typeface="Times New Roman"/>
                <a:sym typeface="Times New Roman"/>
              </a:rPr>
              <a:t>References</a:t>
            </a:r>
            <a:r>
              <a:rPr lang="en" sz="900">
                <a:latin typeface="Times New Roman"/>
                <a:ea typeface="Times New Roman"/>
                <a:cs typeface="Times New Roman"/>
                <a:sym typeface="Times New Roman"/>
              </a:rPr>
              <a:t>:</a:t>
            </a:r>
            <a:endParaRPr sz="900">
              <a:latin typeface="Times New Roman"/>
              <a:ea typeface="Times New Roman"/>
              <a:cs typeface="Times New Roman"/>
              <a:sym typeface="Times New Roman"/>
            </a:endParaRPr>
          </a:p>
          <a:p>
            <a:pPr indent="0" lvl="0" marL="0" rtl="0" algn="l">
              <a:spcBef>
                <a:spcPts val="0"/>
              </a:spcBef>
              <a:spcAft>
                <a:spcPts val="0"/>
              </a:spcAft>
              <a:buNone/>
            </a:pPr>
            <a:r>
              <a:rPr lang="en" sz="900">
                <a:latin typeface="Times New Roman"/>
                <a:ea typeface="Times New Roman"/>
                <a:cs typeface="Times New Roman"/>
                <a:sym typeface="Times New Roman"/>
              </a:rPr>
              <a:t>GeeksforGeeks. (2023, June 5). Understanding of LSTM networks. GeeksforGeeks. https://www.geeksforgeeks.org/understanding-of-lstm-networks/</a:t>
            </a:r>
            <a:endParaRPr sz="900">
              <a:latin typeface="Times New Roman"/>
              <a:ea typeface="Times New Roman"/>
              <a:cs typeface="Times New Roman"/>
              <a:sym typeface="Times New Roman"/>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29"/>
          <p:cNvSpPr txBox="1"/>
          <p:nvPr>
            <p:ph type="title"/>
          </p:nvPr>
        </p:nvSpPr>
        <p:spPr>
          <a:xfrm>
            <a:off x="457200" y="916344"/>
            <a:ext cx="8229600" cy="644100"/>
          </a:xfrm>
          <a:prstGeom prst="rect">
            <a:avLst/>
          </a:prstGeom>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52380"/>
              <a:buFont typeface="Arial"/>
              <a:buNone/>
            </a:pPr>
            <a:r>
              <a:rPr b="1" lang="en" sz="2100">
                <a:solidFill>
                  <a:srgbClr val="252525"/>
                </a:solidFill>
                <a:highlight>
                  <a:srgbClr val="FFFFFF"/>
                </a:highlight>
                <a:latin typeface="Arial"/>
                <a:ea typeface="Arial"/>
                <a:cs typeface="Arial"/>
                <a:sym typeface="Arial"/>
              </a:rPr>
              <a:t>LSTM</a:t>
            </a:r>
            <a:r>
              <a:rPr b="1" lang="en" sz="2100">
                <a:solidFill>
                  <a:srgbClr val="252525"/>
                </a:solidFill>
                <a:highlight>
                  <a:srgbClr val="FFFFFF"/>
                </a:highlight>
                <a:latin typeface="Arial"/>
                <a:ea typeface="Arial"/>
                <a:cs typeface="Arial"/>
                <a:sym typeface="Arial"/>
              </a:rPr>
              <a:t>’s performance metrics for both the training and validation sets</a:t>
            </a:r>
            <a:endParaRPr/>
          </a:p>
        </p:txBody>
      </p:sp>
      <p:graphicFrame>
        <p:nvGraphicFramePr>
          <p:cNvPr id="175" name="Google Shape;175;p29"/>
          <p:cNvGraphicFramePr/>
          <p:nvPr/>
        </p:nvGraphicFramePr>
        <p:xfrm>
          <a:off x="952500" y="2047725"/>
          <a:ext cx="3000000" cy="3000000"/>
        </p:xfrm>
        <a:graphic>
          <a:graphicData uri="http://schemas.openxmlformats.org/drawingml/2006/table">
            <a:tbl>
              <a:tblPr>
                <a:noFill/>
                <a:tableStyleId>{430981D2-F57A-46DC-A898-96B49E43773F}</a:tableStyleId>
              </a:tblPr>
              <a:tblGrid>
                <a:gridCol w="2413000"/>
                <a:gridCol w="2413000"/>
                <a:gridCol w="2413000"/>
              </a:tblGrid>
              <a:tr h="381000">
                <a:tc>
                  <a:txBody>
                    <a:bodyPr/>
                    <a:lstStyle/>
                    <a:p>
                      <a:pPr indent="0" lvl="0" marL="0" rtl="0" algn="ctr">
                        <a:lnSpc>
                          <a:spcPct val="171429"/>
                        </a:lnSpc>
                        <a:spcBef>
                          <a:spcPts val="0"/>
                        </a:spcBef>
                        <a:spcAft>
                          <a:spcPts val="0"/>
                        </a:spcAft>
                        <a:buNone/>
                      </a:pPr>
                      <a:r>
                        <a:rPr b="1" lang="en" sz="950">
                          <a:solidFill>
                            <a:schemeClr val="dk1"/>
                          </a:solidFill>
                          <a:highlight>
                            <a:schemeClr val="lt1"/>
                          </a:highlight>
                          <a:latin typeface="Roboto"/>
                          <a:ea typeface="Roboto"/>
                          <a:cs typeface="Roboto"/>
                          <a:sym typeface="Roboto"/>
                        </a:rPr>
                        <a:t>Metric</a:t>
                      </a:r>
                      <a:endParaRPr b="1" sz="950">
                        <a:solidFill>
                          <a:schemeClr val="dk1"/>
                        </a:solidFill>
                        <a:highlight>
                          <a:schemeClr val="lt1"/>
                        </a:highlight>
                        <a:latin typeface="Roboto"/>
                        <a:ea typeface="Roboto"/>
                        <a:cs typeface="Roboto"/>
                        <a:sym typeface="Roboto"/>
                      </a:endParaRPr>
                    </a:p>
                  </a:txBody>
                  <a:tcPr marT="91425" marB="91425" marR="91425" marL="91425" anchor="b">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c>
                  <a:txBody>
                    <a:bodyPr/>
                    <a:lstStyle/>
                    <a:p>
                      <a:pPr indent="0" lvl="0" marL="0" rtl="0" algn="ctr">
                        <a:lnSpc>
                          <a:spcPct val="171429"/>
                        </a:lnSpc>
                        <a:spcBef>
                          <a:spcPts val="0"/>
                        </a:spcBef>
                        <a:spcAft>
                          <a:spcPts val="0"/>
                        </a:spcAft>
                        <a:buNone/>
                      </a:pPr>
                      <a:r>
                        <a:rPr b="1" lang="en" sz="950">
                          <a:solidFill>
                            <a:schemeClr val="dk1"/>
                          </a:solidFill>
                          <a:highlight>
                            <a:schemeClr val="lt1"/>
                          </a:highlight>
                          <a:latin typeface="Roboto"/>
                          <a:ea typeface="Roboto"/>
                          <a:cs typeface="Roboto"/>
                          <a:sym typeface="Roboto"/>
                        </a:rPr>
                        <a:t>Training Set</a:t>
                      </a:r>
                      <a:endParaRPr b="1" sz="950">
                        <a:solidFill>
                          <a:schemeClr val="dk1"/>
                        </a:solidFill>
                        <a:highlight>
                          <a:schemeClr val="lt1"/>
                        </a:highlight>
                        <a:latin typeface="Roboto"/>
                        <a:ea typeface="Roboto"/>
                        <a:cs typeface="Roboto"/>
                        <a:sym typeface="Roboto"/>
                      </a:endParaRPr>
                    </a:p>
                  </a:txBody>
                  <a:tcPr marT="91425" marB="91425" marR="91425" marL="91425" anchor="b">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c>
                  <a:txBody>
                    <a:bodyPr/>
                    <a:lstStyle/>
                    <a:p>
                      <a:pPr indent="0" lvl="0" marL="0" rtl="0" algn="ctr">
                        <a:lnSpc>
                          <a:spcPct val="171429"/>
                        </a:lnSpc>
                        <a:spcBef>
                          <a:spcPts val="0"/>
                        </a:spcBef>
                        <a:spcAft>
                          <a:spcPts val="0"/>
                        </a:spcAft>
                        <a:buNone/>
                      </a:pPr>
                      <a:r>
                        <a:rPr b="1" lang="en" sz="950">
                          <a:solidFill>
                            <a:schemeClr val="dk1"/>
                          </a:solidFill>
                          <a:highlight>
                            <a:schemeClr val="lt1"/>
                          </a:highlight>
                          <a:latin typeface="Roboto"/>
                          <a:ea typeface="Roboto"/>
                          <a:cs typeface="Roboto"/>
                          <a:sym typeface="Roboto"/>
                        </a:rPr>
                        <a:t>Validation Set</a:t>
                      </a:r>
                      <a:endParaRPr b="1" sz="950">
                        <a:solidFill>
                          <a:schemeClr val="dk1"/>
                        </a:solidFill>
                        <a:highlight>
                          <a:schemeClr val="lt1"/>
                        </a:highlight>
                        <a:latin typeface="Roboto"/>
                        <a:ea typeface="Roboto"/>
                        <a:cs typeface="Roboto"/>
                        <a:sym typeface="Roboto"/>
                      </a:endParaRPr>
                    </a:p>
                  </a:txBody>
                  <a:tcPr marT="91425" marB="91425" marR="91425" marL="91425" anchor="b">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r>
              <a:tr h="381000">
                <a:tc>
                  <a:txBody>
                    <a:bodyPr/>
                    <a:lstStyle/>
                    <a:p>
                      <a:pPr indent="0" lvl="0" marL="0" rtl="0" algn="l">
                        <a:lnSpc>
                          <a:spcPct val="171429"/>
                        </a:lnSpc>
                        <a:spcBef>
                          <a:spcPts val="0"/>
                        </a:spcBef>
                        <a:spcAft>
                          <a:spcPts val="0"/>
                        </a:spcAft>
                        <a:buNone/>
                      </a:pPr>
                      <a:r>
                        <a:rPr lang="en" sz="950">
                          <a:solidFill>
                            <a:schemeClr val="dk1"/>
                          </a:solidFill>
                          <a:highlight>
                            <a:schemeClr val="lt1"/>
                          </a:highlight>
                          <a:latin typeface="Roboto"/>
                          <a:ea typeface="Roboto"/>
                          <a:cs typeface="Roboto"/>
                          <a:sym typeface="Roboto"/>
                        </a:rPr>
                        <a:t>R^2 Score</a:t>
                      </a:r>
                      <a:endParaRPr sz="950">
                        <a:solidFill>
                          <a:schemeClr val="dk1"/>
                        </a:solidFill>
                        <a:highlight>
                          <a:schemeClr val="lt1"/>
                        </a:highlight>
                        <a:latin typeface="Roboto"/>
                        <a:ea typeface="Roboto"/>
                        <a:cs typeface="Roboto"/>
                        <a:sym typeface="Roboto"/>
                      </a:endParaRPr>
                    </a:p>
                  </a:txBody>
                  <a:tcPr marT="91425" marB="91425" marR="91425" marL="91425" anchor="ctr">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c>
                  <a:txBody>
                    <a:bodyPr/>
                    <a:lstStyle/>
                    <a:p>
                      <a:pPr indent="0" lvl="0" marL="0" rtl="0" algn="l">
                        <a:lnSpc>
                          <a:spcPct val="171429"/>
                        </a:lnSpc>
                        <a:spcBef>
                          <a:spcPts val="0"/>
                        </a:spcBef>
                        <a:spcAft>
                          <a:spcPts val="0"/>
                        </a:spcAft>
                        <a:buNone/>
                      </a:pPr>
                      <a:r>
                        <a:rPr lang="en" sz="950">
                          <a:solidFill>
                            <a:schemeClr val="dk1"/>
                          </a:solidFill>
                          <a:highlight>
                            <a:schemeClr val="lt1"/>
                          </a:highlight>
                          <a:latin typeface="Roboto"/>
                          <a:ea typeface="Roboto"/>
                          <a:cs typeface="Roboto"/>
                          <a:sym typeface="Roboto"/>
                        </a:rPr>
                        <a:t>0.9877</a:t>
                      </a:r>
                      <a:endParaRPr sz="950">
                        <a:solidFill>
                          <a:schemeClr val="dk1"/>
                        </a:solidFill>
                        <a:highlight>
                          <a:schemeClr val="lt1"/>
                        </a:highlight>
                        <a:latin typeface="Roboto"/>
                        <a:ea typeface="Roboto"/>
                        <a:cs typeface="Roboto"/>
                        <a:sym typeface="Roboto"/>
                      </a:endParaRPr>
                    </a:p>
                  </a:txBody>
                  <a:tcPr marT="91425" marB="91425" marR="91425" marL="91425" anchor="ctr">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c>
                  <a:txBody>
                    <a:bodyPr/>
                    <a:lstStyle/>
                    <a:p>
                      <a:pPr indent="0" lvl="0" marL="0" rtl="0" algn="l">
                        <a:lnSpc>
                          <a:spcPct val="171429"/>
                        </a:lnSpc>
                        <a:spcBef>
                          <a:spcPts val="0"/>
                        </a:spcBef>
                        <a:spcAft>
                          <a:spcPts val="0"/>
                        </a:spcAft>
                        <a:buNone/>
                      </a:pPr>
                      <a:r>
                        <a:rPr lang="en" sz="950">
                          <a:solidFill>
                            <a:schemeClr val="dk1"/>
                          </a:solidFill>
                          <a:highlight>
                            <a:schemeClr val="lt1"/>
                          </a:highlight>
                          <a:latin typeface="Roboto"/>
                          <a:ea typeface="Roboto"/>
                          <a:cs typeface="Roboto"/>
                          <a:sym typeface="Roboto"/>
                        </a:rPr>
                        <a:t>0.9733</a:t>
                      </a:r>
                      <a:endParaRPr sz="950">
                        <a:solidFill>
                          <a:schemeClr val="dk1"/>
                        </a:solidFill>
                        <a:highlight>
                          <a:schemeClr val="lt1"/>
                        </a:highlight>
                        <a:latin typeface="Roboto"/>
                        <a:ea typeface="Roboto"/>
                        <a:cs typeface="Roboto"/>
                        <a:sym typeface="Roboto"/>
                      </a:endParaRPr>
                    </a:p>
                  </a:txBody>
                  <a:tcPr marT="91425" marB="91425" marR="91425" marL="91425" anchor="ctr">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r>
              <a:tr h="381000">
                <a:tc>
                  <a:txBody>
                    <a:bodyPr/>
                    <a:lstStyle/>
                    <a:p>
                      <a:pPr indent="0" lvl="0" marL="0" rtl="0" algn="l">
                        <a:lnSpc>
                          <a:spcPct val="171429"/>
                        </a:lnSpc>
                        <a:spcBef>
                          <a:spcPts val="0"/>
                        </a:spcBef>
                        <a:spcAft>
                          <a:spcPts val="0"/>
                        </a:spcAft>
                        <a:buNone/>
                      </a:pPr>
                      <a:r>
                        <a:rPr lang="en" sz="950">
                          <a:solidFill>
                            <a:schemeClr val="dk1"/>
                          </a:solidFill>
                          <a:highlight>
                            <a:schemeClr val="lt1"/>
                          </a:highlight>
                          <a:latin typeface="Roboto"/>
                          <a:ea typeface="Roboto"/>
                          <a:cs typeface="Roboto"/>
                          <a:sym typeface="Roboto"/>
                        </a:rPr>
                        <a:t>Mean Squared Error (MSE)</a:t>
                      </a:r>
                      <a:endParaRPr sz="950">
                        <a:solidFill>
                          <a:schemeClr val="dk1"/>
                        </a:solidFill>
                        <a:highlight>
                          <a:schemeClr val="lt1"/>
                        </a:highlight>
                        <a:latin typeface="Roboto"/>
                        <a:ea typeface="Roboto"/>
                        <a:cs typeface="Roboto"/>
                        <a:sym typeface="Roboto"/>
                      </a:endParaRPr>
                    </a:p>
                  </a:txBody>
                  <a:tcPr marT="91425" marB="91425" marR="91425" marL="91425" anchor="ctr">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c>
                  <a:txBody>
                    <a:bodyPr/>
                    <a:lstStyle/>
                    <a:p>
                      <a:pPr indent="0" lvl="0" marL="0" rtl="0" algn="l">
                        <a:lnSpc>
                          <a:spcPct val="171429"/>
                        </a:lnSpc>
                        <a:spcBef>
                          <a:spcPts val="0"/>
                        </a:spcBef>
                        <a:spcAft>
                          <a:spcPts val="0"/>
                        </a:spcAft>
                        <a:buNone/>
                      </a:pPr>
                      <a:r>
                        <a:rPr lang="en" sz="950">
                          <a:solidFill>
                            <a:schemeClr val="dk1"/>
                          </a:solidFill>
                          <a:highlight>
                            <a:schemeClr val="lt1"/>
                          </a:highlight>
                          <a:latin typeface="Roboto"/>
                          <a:ea typeface="Roboto"/>
                          <a:cs typeface="Roboto"/>
                          <a:sym typeface="Roboto"/>
                        </a:rPr>
                        <a:t>0.0007</a:t>
                      </a:r>
                      <a:endParaRPr sz="950">
                        <a:solidFill>
                          <a:schemeClr val="dk1"/>
                        </a:solidFill>
                        <a:highlight>
                          <a:schemeClr val="lt1"/>
                        </a:highlight>
                        <a:latin typeface="Roboto"/>
                        <a:ea typeface="Roboto"/>
                        <a:cs typeface="Roboto"/>
                        <a:sym typeface="Roboto"/>
                      </a:endParaRPr>
                    </a:p>
                  </a:txBody>
                  <a:tcPr marT="91425" marB="91425" marR="91425" marL="91425" anchor="ctr">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c>
                  <a:txBody>
                    <a:bodyPr/>
                    <a:lstStyle/>
                    <a:p>
                      <a:pPr indent="0" lvl="0" marL="0" rtl="0" algn="l">
                        <a:lnSpc>
                          <a:spcPct val="171429"/>
                        </a:lnSpc>
                        <a:spcBef>
                          <a:spcPts val="0"/>
                        </a:spcBef>
                        <a:spcAft>
                          <a:spcPts val="0"/>
                        </a:spcAft>
                        <a:buNone/>
                      </a:pPr>
                      <a:r>
                        <a:rPr lang="en" sz="950">
                          <a:solidFill>
                            <a:schemeClr val="dk1"/>
                          </a:solidFill>
                          <a:highlight>
                            <a:schemeClr val="lt1"/>
                          </a:highlight>
                          <a:latin typeface="Roboto"/>
                          <a:ea typeface="Roboto"/>
                          <a:cs typeface="Roboto"/>
                          <a:sym typeface="Roboto"/>
                        </a:rPr>
                        <a:t>0.0005</a:t>
                      </a:r>
                      <a:endParaRPr sz="950">
                        <a:solidFill>
                          <a:schemeClr val="dk1"/>
                        </a:solidFill>
                        <a:highlight>
                          <a:schemeClr val="lt1"/>
                        </a:highlight>
                        <a:latin typeface="Roboto"/>
                        <a:ea typeface="Roboto"/>
                        <a:cs typeface="Roboto"/>
                        <a:sym typeface="Roboto"/>
                      </a:endParaRPr>
                    </a:p>
                  </a:txBody>
                  <a:tcPr marT="91425" marB="91425" marR="91425" marL="91425" anchor="ctr">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r>
              <a:tr h="381000">
                <a:tc>
                  <a:txBody>
                    <a:bodyPr/>
                    <a:lstStyle/>
                    <a:p>
                      <a:pPr indent="0" lvl="0" marL="0" rtl="0" algn="l">
                        <a:lnSpc>
                          <a:spcPct val="171429"/>
                        </a:lnSpc>
                        <a:spcBef>
                          <a:spcPts val="0"/>
                        </a:spcBef>
                        <a:spcAft>
                          <a:spcPts val="0"/>
                        </a:spcAft>
                        <a:buNone/>
                      </a:pPr>
                      <a:r>
                        <a:rPr lang="en" sz="950">
                          <a:solidFill>
                            <a:schemeClr val="dk1"/>
                          </a:solidFill>
                          <a:highlight>
                            <a:schemeClr val="lt1"/>
                          </a:highlight>
                          <a:latin typeface="Roboto"/>
                          <a:ea typeface="Roboto"/>
                          <a:cs typeface="Roboto"/>
                          <a:sym typeface="Roboto"/>
                        </a:rPr>
                        <a:t>Root Mean Squared Error (RMSE)</a:t>
                      </a:r>
                      <a:endParaRPr sz="950">
                        <a:solidFill>
                          <a:schemeClr val="dk1"/>
                        </a:solidFill>
                        <a:highlight>
                          <a:schemeClr val="lt1"/>
                        </a:highlight>
                        <a:latin typeface="Roboto"/>
                        <a:ea typeface="Roboto"/>
                        <a:cs typeface="Roboto"/>
                        <a:sym typeface="Roboto"/>
                      </a:endParaRPr>
                    </a:p>
                  </a:txBody>
                  <a:tcPr marT="91425" marB="91425" marR="91425" marL="91425" anchor="ctr">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c>
                  <a:txBody>
                    <a:bodyPr/>
                    <a:lstStyle/>
                    <a:p>
                      <a:pPr indent="0" lvl="0" marL="0" rtl="0" algn="l">
                        <a:lnSpc>
                          <a:spcPct val="171429"/>
                        </a:lnSpc>
                        <a:spcBef>
                          <a:spcPts val="0"/>
                        </a:spcBef>
                        <a:spcAft>
                          <a:spcPts val="0"/>
                        </a:spcAft>
                        <a:buNone/>
                      </a:pPr>
                      <a:r>
                        <a:rPr lang="en" sz="950">
                          <a:solidFill>
                            <a:schemeClr val="dk1"/>
                          </a:solidFill>
                          <a:highlight>
                            <a:schemeClr val="lt1"/>
                          </a:highlight>
                          <a:latin typeface="Roboto"/>
                          <a:ea typeface="Roboto"/>
                          <a:cs typeface="Roboto"/>
                          <a:sym typeface="Roboto"/>
                        </a:rPr>
                        <a:t>0.0266</a:t>
                      </a:r>
                      <a:endParaRPr sz="950">
                        <a:solidFill>
                          <a:schemeClr val="dk1"/>
                        </a:solidFill>
                        <a:highlight>
                          <a:schemeClr val="lt1"/>
                        </a:highlight>
                        <a:latin typeface="Roboto"/>
                        <a:ea typeface="Roboto"/>
                        <a:cs typeface="Roboto"/>
                        <a:sym typeface="Roboto"/>
                      </a:endParaRPr>
                    </a:p>
                  </a:txBody>
                  <a:tcPr marT="91425" marB="91425" marR="91425" marL="91425" anchor="ctr">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c>
                  <a:txBody>
                    <a:bodyPr/>
                    <a:lstStyle/>
                    <a:p>
                      <a:pPr indent="0" lvl="0" marL="0" rtl="0" algn="l">
                        <a:lnSpc>
                          <a:spcPct val="171429"/>
                        </a:lnSpc>
                        <a:spcBef>
                          <a:spcPts val="0"/>
                        </a:spcBef>
                        <a:spcAft>
                          <a:spcPts val="0"/>
                        </a:spcAft>
                        <a:buNone/>
                      </a:pPr>
                      <a:r>
                        <a:rPr lang="en" sz="950">
                          <a:solidFill>
                            <a:schemeClr val="dk1"/>
                          </a:solidFill>
                          <a:highlight>
                            <a:schemeClr val="lt1"/>
                          </a:highlight>
                          <a:latin typeface="Roboto"/>
                          <a:ea typeface="Roboto"/>
                          <a:cs typeface="Roboto"/>
                          <a:sym typeface="Roboto"/>
                        </a:rPr>
                        <a:t>0.0223</a:t>
                      </a:r>
                      <a:endParaRPr sz="950">
                        <a:solidFill>
                          <a:schemeClr val="dk1"/>
                        </a:solidFill>
                        <a:highlight>
                          <a:schemeClr val="lt1"/>
                        </a:highlight>
                        <a:latin typeface="Roboto"/>
                        <a:ea typeface="Roboto"/>
                        <a:cs typeface="Roboto"/>
                        <a:sym typeface="Roboto"/>
                      </a:endParaRPr>
                    </a:p>
                  </a:txBody>
                  <a:tcPr marT="91425" marB="91425" marR="91425" marL="91425" anchor="ctr">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r>
              <a:tr h="381000">
                <a:tc>
                  <a:txBody>
                    <a:bodyPr/>
                    <a:lstStyle/>
                    <a:p>
                      <a:pPr indent="0" lvl="0" marL="0" rtl="0" algn="l">
                        <a:lnSpc>
                          <a:spcPct val="171429"/>
                        </a:lnSpc>
                        <a:spcBef>
                          <a:spcPts val="0"/>
                        </a:spcBef>
                        <a:spcAft>
                          <a:spcPts val="0"/>
                        </a:spcAft>
                        <a:buNone/>
                      </a:pPr>
                      <a:r>
                        <a:rPr lang="en" sz="950">
                          <a:solidFill>
                            <a:schemeClr val="dk1"/>
                          </a:solidFill>
                          <a:highlight>
                            <a:schemeClr val="lt1"/>
                          </a:highlight>
                          <a:latin typeface="Roboto"/>
                          <a:ea typeface="Roboto"/>
                          <a:cs typeface="Roboto"/>
                          <a:sym typeface="Roboto"/>
                        </a:rPr>
                        <a:t>Mean Absolute Error (MAE)</a:t>
                      </a:r>
                      <a:endParaRPr sz="950">
                        <a:solidFill>
                          <a:schemeClr val="dk1"/>
                        </a:solidFill>
                        <a:highlight>
                          <a:schemeClr val="lt1"/>
                        </a:highlight>
                        <a:latin typeface="Roboto"/>
                        <a:ea typeface="Roboto"/>
                        <a:cs typeface="Roboto"/>
                        <a:sym typeface="Roboto"/>
                      </a:endParaRPr>
                    </a:p>
                  </a:txBody>
                  <a:tcPr marT="91425" marB="91425" marR="91425" marL="91425" anchor="ctr">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c>
                  <a:txBody>
                    <a:bodyPr/>
                    <a:lstStyle/>
                    <a:p>
                      <a:pPr indent="0" lvl="0" marL="0" rtl="0" algn="l">
                        <a:lnSpc>
                          <a:spcPct val="171429"/>
                        </a:lnSpc>
                        <a:spcBef>
                          <a:spcPts val="0"/>
                        </a:spcBef>
                        <a:spcAft>
                          <a:spcPts val="0"/>
                        </a:spcAft>
                        <a:buNone/>
                      </a:pPr>
                      <a:r>
                        <a:rPr lang="en" sz="950">
                          <a:solidFill>
                            <a:schemeClr val="dk1"/>
                          </a:solidFill>
                          <a:highlight>
                            <a:schemeClr val="lt1"/>
                          </a:highlight>
                          <a:latin typeface="Roboto"/>
                          <a:ea typeface="Roboto"/>
                          <a:cs typeface="Roboto"/>
                          <a:sym typeface="Roboto"/>
                        </a:rPr>
                        <a:t>0.0215</a:t>
                      </a:r>
                      <a:endParaRPr sz="950">
                        <a:solidFill>
                          <a:schemeClr val="dk1"/>
                        </a:solidFill>
                        <a:highlight>
                          <a:schemeClr val="lt1"/>
                        </a:highlight>
                        <a:latin typeface="Roboto"/>
                        <a:ea typeface="Roboto"/>
                        <a:cs typeface="Roboto"/>
                        <a:sym typeface="Roboto"/>
                      </a:endParaRPr>
                    </a:p>
                  </a:txBody>
                  <a:tcPr marT="91425" marB="91425" marR="91425" marL="91425" anchor="ctr">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c>
                  <a:txBody>
                    <a:bodyPr/>
                    <a:lstStyle/>
                    <a:p>
                      <a:pPr indent="0" lvl="0" marL="0" rtl="0" algn="l">
                        <a:lnSpc>
                          <a:spcPct val="171429"/>
                        </a:lnSpc>
                        <a:spcBef>
                          <a:spcPts val="0"/>
                        </a:spcBef>
                        <a:spcAft>
                          <a:spcPts val="0"/>
                        </a:spcAft>
                        <a:buNone/>
                      </a:pPr>
                      <a:r>
                        <a:rPr lang="en" sz="950">
                          <a:solidFill>
                            <a:schemeClr val="dk1"/>
                          </a:solidFill>
                          <a:highlight>
                            <a:schemeClr val="lt1"/>
                          </a:highlight>
                          <a:latin typeface="Roboto"/>
                          <a:ea typeface="Roboto"/>
                          <a:cs typeface="Roboto"/>
                          <a:sym typeface="Roboto"/>
                        </a:rPr>
                        <a:t>0.0166</a:t>
                      </a:r>
                      <a:endParaRPr sz="950">
                        <a:solidFill>
                          <a:schemeClr val="dk1"/>
                        </a:solidFill>
                        <a:highlight>
                          <a:schemeClr val="lt1"/>
                        </a:highlight>
                        <a:latin typeface="Roboto"/>
                        <a:ea typeface="Roboto"/>
                        <a:cs typeface="Roboto"/>
                        <a:sym typeface="Roboto"/>
                      </a:endParaRPr>
                    </a:p>
                  </a:txBody>
                  <a:tcPr marT="91425" marB="91425" marR="91425" marL="91425" anchor="ctr">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r>
              <a:tr h="381000">
                <a:tc>
                  <a:txBody>
                    <a:bodyPr/>
                    <a:lstStyle/>
                    <a:p>
                      <a:pPr indent="0" lvl="0" marL="0" rtl="0" algn="l">
                        <a:lnSpc>
                          <a:spcPct val="171429"/>
                        </a:lnSpc>
                        <a:spcBef>
                          <a:spcPts val="0"/>
                        </a:spcBef>
                        <a:spcAft>
                          <a:spcPts val="0"/>
                        </a:spcAft>
                        <a:buNone/>
                      </a:pPr>
                      <a:r>
                        <a:rPr lang="en" sz="950">
                          <a:solidFill>
                            <a:schemeClr val="dk1"/>
                          </a:solidFill>
                          <a:highlight>
                            <a:schemeClr val="lt1"/>
                          </a:highlight>
                          <a:latin typeface="Roboto"/>
                          <a:ea typeface="Roboto"/>
                          <a:cs typeface="Roboto"/>
                          <a:sym typeface="Roboto"/>
                        </a:rPr>
                        <a:t>Mean Absolute Percentage Error (MAPE)</a:t>
                      </a:r>
                      <a:endParaRPr sz="950">
                        <a:solidFill>
                          <a:schemeClr val="dk1"/>
                        </a:solidFill>
                        <a:highlight>
                          <a:schemeClr val="lt1"/>
                        </a:highlight>
                        <a:latin typeface="Roboto"/>
                        <a:ea typeface="Roboto"/>
                        <a:cs typeface="Roboto"/>
                        <a:sym typeface="Roboto"/>
                      </a:endParaRPr>
                    </a:p>
                  </a:txBody>
                  <a:tcPr marT="91425" marB="91425" marR="91425" marL="91425" anchor="ctr">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c>
                  <a:txBody>
                    <a:bodyPr/>
                    <a:lstStyle/>
                    <a:p>
                      <a:pPr indent="0" lvl="0" marL="0" rtl="0" algn="l">
                        <a:lnSpc>
                          <a:spcPct val="171429"/>
                        </a:lnSpc>
                        <a:spcBef>
                          <a:spcPts val="0"/>
                        </a:spcBef>
                        <a:spcAft>
                          <a:spcPts val="0"/>
                        </a:spcAft>
                        <a:buNone/>
                      </a:pPr>
                      <a:r>
                        <a:rPr lang="en" sz="950">
                          <a:solidFill>
                            <a:schemeClr val="dk1"/>
                          </a:solidFill>
                          <a:highlight>
                            <a:schemeClr val="lt1"/>
                          </a:highlight>
                          <a:latin typeface="Roboto"/>
                          <a:ea typeface="Roboto"/>
                          <a:cs typeface="Roboto"/>
                          <a:sym typeface="Roboto"/>
                        </a:rPr>
                        <a:t>inf (Infinity)</a:t>
                      </a:r>
                      <a:endParaRPr sz="950">
                        <a:solidFill>
                          <a:schemeClr val="dk1"/>
                        </a:solidFill>
                        <a:highlight>
                          <a:schemeClr val="lt1"/>
                        </a:highlight>
                        <a:latin typeface="Roboto"/>
                        <a:ea typeface="Roboto"/>
                        <a:cs typeface="Roboto"/>
                        <a:sym typeface="Roboto"/>
                      </a:endParaRPr>
                    </a:p>
                  </a:txBody>
                  <a:tcPr marT="91425" marB="91425" marR="91425" marL="91425" anchor="ctr">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c>
                  <a:txBody>
                    <a:bodyPr/>
                    <a:lstStyle/>
                    <a:p>
                      <a:pPr indent="0" lvl="0" marL="0" rtl="0" algn="l">
                        <a:lnSpc>
                          <a:spcPct val="171429"/>
                        </a:lnSpc>
                        <a:spcBef>
                          <a:spcPts val="0"/>
                        </a:spcBef>
                        <a:spcAft>
                          <a:spcPts val="0"/>
                        </a:spcAft>
                        <a:buNone/>
                      </a:pPr>
                      <a:r>
                        <a:rPr lang="en" sz="950">
                          <a:solidFill>
                            <a:schemeClr val="dk1"/>
                          </a:solidFill>
                          <a:highlight>
                            <a:schemeClr val="lt1"/>
                          </a:highlight>
                          <a:latin typeface="Roboto"/>
                          <a:ea typeface="Roboto"/>
                          <a:cs typeface="Roboto"/>
                          <a:sym typeface="Roboto"/>
                        </a:rPr>
                        <a:t>4.4864</a:t>
                      </a:r>
                      <a:endParaRPr sz="950">
                        <a:solidFill>
                          <a:schemeClr val="dk1"/>
                        </a:solidFill>
                        <a:highlight>
                          <a:schemeClr val="lt1"/>
                        </a:highlight>
                        <a:latin typeface="Roboto"/>
                        <a:ea typeface="Roboto"/>
                        <a:cs typeface="Roboto"/>
                        <a:sym typeface="Roboto"/>
                      </a:endParaRPr>
                    </a:p>
                  </a:txBody>
                  <a:tcPr marT="91425" marB="91425" marR="91425" marL="91425" anchor="ctr">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pic>
        <p:nvPicPr>
          <p:cNvPr id="180" name="Google Shape;180;p30"/>
          <p:cNvPicPr preferRelativeResize="0"/>
          <p:nvPr/>
        </p:nvPicPr>
        <p:blipFill>
          <a:blip r:embed="rId3">
            <a:alphaModFix/>
          </a:blip>
          <a:stretch>
            <a:fillRect/>
          </a:stretch>
        </p:blipFill>
        <p:spPr>
          <a:xfrm>
            <a:off x="359800" y="681175"/>
            <a:ext cx="8186126" cy="41433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13"/>
          <p:cNvSpPr txBox="1"/>
          <p:nvPr>
            <p:ph type="title"/>
          </p:nvPr>
        </p:nvSpPr>
        <p:spPr>
          <a:xfrm>
            <a:off x="457200" y="626994"/>
            <a:ext cx="8229600" cy="6441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SzPts val="990"/>
              <a:buNone/>
            </a:pPr>
            <a:r>
              <a:rPr b="1" lang="en" sz="2400">
                <a:latin typeface="Times New Roman"/>
                <a:ea typeface="Times New Roman"/>
                <a:cs typeface="Times New Roman"/>
                <a:sym typeface="Times New Roman"/>
              </a:rPr>
              <a:t>Background</a:t>
            </a:r>
            <a:endParaRPr b="1" sz="2400">
              <a:latin typeface="Times New Roman"/>
              <a:ea typeface="Times New Roman"/>
              <a:cs typeface="Times New Roman"/>
              <a:sym typeface="Times New Roman"/>
            </a:endParaRPr>
          </a:p>
        </p:txBody>
      </p:sp>
      <p:sp>
        <p:nvSpPr>
          <p:cNvPr id="74" name="Google Shape;74;p13"/>
          <p:cNvSpPr txBox="1"/>
          <p:nvPr/>
        </p:nvSpPr>
        <p:spPr>
          <a:xfrm>
            <a:off x="243250" y="1271100"/>
            <a:ext cx="5357100" cy="34170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200">
                <a:solidFill>
                  <a:srgbClr val="252525"/>
                </a:solidFill>
                <a:highlight>
                  <a:srgbClr val="FFFFFF"/>
                </a:highlight>
                <a:latin typeface="Times New Roman"/>
                <a:ea typeface="Times New Roman"/>
                <a:cs typeface="Times New Roman"/>
                <a:sym typeface="Times New Roman"/>
              </a:rPr>
              <a:t>Cryptocurrency is a digital or virtual form of currency that uses cryptography for secure, decentralized transactions over the internet.</a:t>
            </a:r>
            <a:endParaRPr sz="1200">
              <a:solidFill>
                <a:srgbClr val="252525"/>
              </a:solidFill>
              <a:highlight>
                <a:srgbClr val="FFFFFF"/>
              </a:highlight>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b="1" lang="en" sz="1200">
                <a:solidFill>
                  <a:srgbClr val="252525"/>
                </a:solidFill>
                <a:highlight>
                  <a:srgbClr val="FFFFFF"/>
                </a:highlight>
                <a:latin typeface="Times New Roman"/>
                <a:ea typeface="Times New Roman"/>
                <a:cs typeface="Times New Roman"/>
                <a:sym typeface="Times New Roman"/>
              </a:rPr>
              <a:t>Digital and Decentralized:</a:t>
            </a:r>
            <a:r>
              <a:rPr lang="en" sz="1200">
                <a:solidFill>
                  <a:srgbClr val="252525"/>
                </a:solidFill>
                <a:highlight>
                  <a:srgbClr val="FFFFFF"/>
                </a:highlight>
                <a:latin typeface="Times New Roman"/>
                <a:ea typeface="Times New Roman"/>
                <a:cs typeface="Times New Roman"/>
                <a:sym typeface="Times New Roman"/>
              </a:rPr>
              <a:t> Cryptocurrencies are digital assets that operate on decentralized networks using blockchain technology.</a:t>
            </a:r>
            <a:endParaRPr sz="1200">
              <a:solidFill>
                <a:srgbClr val="252525"/>
              </a:solidFill>
              <a:highlight>
                <a:srgbClr val="FFFFFF"/>
              </a:highlight>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b="1" lang="en" sz="1200">
                <a:solidFill>
                  <a:srgbClr val="252525"/>
                </a:solidFill>
                <a:highlight>
                  <a:srgbClr val="FFFFFF"/>
                </a:highlight>
                <a:latin typeface="Times New Roman"/>
                <a:ea typeface="Times New Roman"/>
                <a:cs typeface="Times New Roman"/>
                <a:sym typeface="Times New Roman"/>
              </a:rPr>
              <a:t>Secure and Anonymous:</a:t>
            </a:r>
            <a:r>
              <a:rPr lang="en" sz="1200">
                <a:solidFill>
                  <a:srgbClr val="252525"/>
                </a:solidFill>
                <a:highlight>
                  <a:srgbClr val="FFFFFF"/>
                </a:highlight>
                <a:latin typeface="Times New Roman"/>
                <a:ea typeface="Times New Roman"/>
                <a:cs typeface="Times New Roman"/>
                <a:sym typeface="Times New Roman"/>
              </a:rPr>
              <a:t> They offer enhanced security through cryptography and often provide anonymity in transactions.</a:t>
            </a:r>
            <a:endParaRPr sz="1200">
              <a:solidFill>
                <a:srgbClr val="252525"/>
              </a:solidFill>
              <a:highlight>
                <a:srgbClr val="FFFFFF"/>
              </a:highlight>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b="1" lang="en" sz="1200">
                <a:solidFill>
                  <a:srgbClr val="252525"/>
                </a:solidFill>
                <a:highlight>
                  <a:srgbClr val="FFFFFF"/>
                </a:highlight>
                <a:latin typeface="Times New Roman"/>
                <a:ea typeface="Times New Roman"/>
                <a:cs typeface="Times New Roman"/>
                <a:sym typeface="Times New Roman"/>
              </a:rPr>
              <a:t>Highly Volatile: </a:t>
            </a:r>
            <a:r>
              <a:rPr lang="en" sz="1200">
                <a:solidFill>
                  <a:srgbClr val="252525"/>
                </a:solidFill>
                <a:highlight>
                  <a:srgbClr val="FFFFFF"/>
                </a:highlight>
                <a:latin typeface="Times New Roman"/>
                <a:ea typeface="Times New Roman"/>
                <a:cs typeface="Times New Roman"/>
                <a:sym typeface="Times New Roman"/>
              </a:rPr>
              <a:t>Known for significant price fluctuations, adding both risk and potential for high returns.</a:t>
            </a:r>
            <a:endParaRPr sz="1200">
              <a:solidFill>
                <a:srgbClr val="252525"/>
              </a:solidFill>
              <a:highlight>
                <a:srgbClr val="FFFFFF"/>
              </a:highlight>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b="1" lang="en" sz="1200">
                <a:solidFill>
                  <a:srgbClr val="252525"/>
                </a:solidFill>
                <a:highlight>
                  <a:srgbClr val="FFFFFF"/>
                </a:highlight>
                <a:latin typeface="Times New Roman"/>
                <a:ea typeface="Times New Roman"/>
                <a:cs typeface="Times New Roman"/>
                <a:sym typeface="Times New Roman"/>
              </a:rPr>
              <a:t>Global Accessibility: </a:t>
            </a:r>
            <a:r>
              <a:rPr lang="en" sz="1200">
                <a:solidFill>
                  <a:srgbClr val="252525"/>
                </a:solidFill>
                <a:highlight>
                  <a:srgbClr val="FFFFFF"/>
                </a:highlight>
                <a:latin typeface="Times New Roman"/>
                <a:ea typeface="Times New Roman"/>
                <a:cs typeface="Times New Roman"/>
                <a:sym typeface="Times New Roman"/>
              </a:rPr>
              <a:t>Available to anyone with an internet connection, transcending traditional banking barriers.</a:t>
            </a:r>
            <a:endParaRPr sz="1200">
              <a:solidFill>
                <a:srgbClr val="252525"/>
              </a:solidFill>
              <a:highlight>
                <a:srgbClr val="FFFFFF"/>
              </a:highlight>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b="1" lang="en" sz="1200">
                <a:solidFill>
                  <a:srgbClr val="252525"/>
                </a:solidFill>
                <a:highlight>
                  <a:srgbClr val="FFFFFF"/>
                </a:highlight>
                <a:latin typeface="Times New Roman"/>
                <a:ea typeface="Times New Roman"/>
                <a:cs typeface="Times New Roman"/>
                <a:sym typeface="Times New Roman"/>
              </a:rPr>
              <a:t>Diverse Applications:</a:t>
            </a:r>
            <a:r>
              <a:rPr lang="en" sz="1200">
                <a:solidFill>
                  <a:srgbClr val="252525"/>
                </a:solidFill>
                <a:highlight>
                  <a:srgbClr val="FFFFFF"/>
                </a:highlight>
                <a:latin typeface="Times New Roman"/>
                <a:ea typeface="Times New Roman"/>
                <a:cs typeface="Times New Roman"/>
                <a:sym typeface="Times New Roman"/>
              </a:rPr>
              <a:t> Beyond transactions, they enable innovations like smart contracts and decentralized finance (DeFi).</a:t>
            </a:r>
            <a:endParaRPr sz="1200">
              <a:latin typeface="Times New Roman"/>
              <a:ea typeface="Times New Roman"/>
              <a:cs typeface="Times New Roman"/>
              <a:sym typeface="Times New Roman"/>
            </a:endParaRPr>
          </a:p>
        </p:txBody>
      </p:sp>
      <p:pic>
        <p:nvPicPr>
          <p:cNvPr id="75" name="Google Shape;75;p13"/>
          <p:cNvPicPr preferRelativeResize="0"/>
          <p:nvPr/>
        </p:nvPicPr>
        <p:blipFill>
          <a:blip r:embed="rId3">
            <a:alphaModFix/>
          </a:blip>
          <a:stretch>
            <a:fillRect/>
          </a:stretch>
        </p:blipFill>
        <p:spPr>
          <a:xfrm>
            <a:off x="5659925" y="1916944"/>
            <a:ext cx="3238851" cy="1821854"/>
          </a:xfrm>
          <a:prstGeom prst="rect">
            <a:avLst/>
          </a:prstGeom>
          <a:noFill/>
          <a:ln>
            <a:noFill/>
          </a:ln>
        </p:spPr>
      </p:pic>
      <p:sp>
        <p:nvSpPr>
          <p:cNvPr id="76" name="Google Shape;76;p13"/>
          <p:cNvSpPr txBox="1"/>
          <p:nvPr/>
        </p:nvSpPr>
        <p:spPr>
          <a:xfrm>
            <a:off x="63600" y="4606175"/>
            <a:ext cx="83238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900">
                <a:latin typeface="Times New Roman"/>
                <a:ea typeface="Times New Roman"/>
                <a:cs typeface="Times New Roman"/>
                <a:sym typeface="Times New Roman"/>
              </a:rPr>
              <a:t>References</a:t>
            </a:r>
            <a:r>
              <a:rPr lang="en" sz="900">
                <a:latin typeface="Times New Roman"/>
                <a:ea typeface="Times New Roman"/>
                <a:cs typeface="Times New Roman"/>
                <a:sym typeface="Times New Roman"/>
              </a:rPr>
              <a:t>:</a:t>
            </a:r>
            <a:endParaRPr sz="900">
              <a:latin typeface="Times New Roman"/>
              <a:ea typeface="Times New Roman"/>
              <a:cs typeface="Times New Roman"/>
              <a:sym typeface="Times New Roman"/>
            </a:endParaRPr>
          </a:p>
          <a:p>
            <a:pPr indent="0" lvl="0" marL="0" rtl="0" algn="l">
              <a:spcBef>
                <a:spcPts val="0"/>
              </a:spcBef>
              <a:spcAft>
                <a:spcPts val="0"/>
              </a:spcAft>
              <a:buNone/>
            </a:pPr>
            <a:r>
              <a:rPr lang="en" sz="900">
                <a:latin typeface="Times New Roman"/>
                <a:ea typeface="Times New Roman"/>
                <a:cs typeface="Times New Roman"/>
                <a:sym typeface="Times New Roman"/>
              </a:rPr>
              <a:t>Tambe, N. (2023, December 6). Bitcoin price prediction: Can Bitcoin reach $1,000,000 by 2025? Forbes.</a:t>
            </a:r>
            <a:endParaRPr sz="900">
              <a:latin typeface="Times New Roman"/>
              <a:ea typeface="Times New Roman"/>
              <a:cs typeface="Times New Roman"/>
              <a:sym typeface="Times New Roman"/>
            </a:endParaRPr>
          </a:p>
          <a:p>
            <a:pPr indent="0" lvl="0" marL="0" rtl="0" algn="l">
              <a:spcBef>
                <a:spcPts val="0"/>
              </a:spcBef>
              <a:spcAft>
                <a:spcPts val="0"/>
              </a:spcAft>
              <a:buNone/>
            </a:pPr>
            <a:r>
              <a:rPr lang="en" sz="900">
                <a:latin typeface="Times New Roman"/>
                <a:ea typeface="Times New Roman"/>
                <a:cs typeface="Times New Roman"/>
                <a:sym typeface="Times New Roman"/>
              </a:rPr>
              <a:t>Narayanan, A., Bonneau, J., Felten, E., Miller, A., &amp; Goldfeder, S. (2016). Bitcoin and cryptocurrency technologies: a comprehensive introduction. Princeton University Press.</a:t>
            </a:r>
            <a:endParaRPr sz="900">
              <a:latin typeface="Times New Roman"/>
              <a:ea typeface="Times New Roman"/>
              <a:cs typeface="Times New Roman"/>
              <a:sym typeface="Times New Roman"/>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31"/>
          <p:cNvSpPr txBox="1"/>
          <p:nvPr>
            <p:ph type="title"/>
          </p:nvPr>
        </p:nvSpPr>
        <p:spPr>
          <a:xfrm>
            <a:off x="457200" y="732119"/>
            <a:ext cx="8229600" cy="6441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b="1" lang="en" sz="2100">
                <a:solidFill>
                  <a:srgbClr val="252525"/>
                </a:solidFill>
                <a:latin typeface="Times New Roman"/>
                <a:ea typeface="Times New Roman"/>
                <a:cs typeface="Times New Roman"/>
                <a:sym typeface="Times New Roman"/>
              </a:rPr>
              <a:t>Autoregressive Integrated Moving Average (ARIMA)</a:t>
            </a:r>
            <a:endParaRPr b="1" sz="2100">
              <a:latin typeface="Times New Roman"/>
              <a:ea typeface="Times New Roman"/>
              <a:cs typeface="Times New Roman"/>
              <a:sym typeface="Times New Roman"/>
            </a:endParaRPr>
          </a:p>
        </p:txBody>
      </p:sp>
      <p:sp>
        <p:nvSpPr>
          <p:cNvPr id="186" name="Google Shape;186;p31"/>
          <p:cNvSpPr txBox="1"/>
          <p:nvPr/>
        </p:nvSpPr>
        <p:spPr>
          <a:xfrm>
            <a:off x="280000" y="1563700"/>
            <a:ext cx="8666100" cy="3032400"/>
          </a:xfrm>
          <a:prstGeom prst="rect">
            <a:avLst/>
          </a:prstGeom>
          <a:noFill/>
          <a:ln>
            <a:noFill/>
          </a:ln>
        </p:spPr>
        <p:txBody>
          <a:bodyPr anchorCtr="0" anchor="t" bIns="91425" lIns="91425" spcFirstLastPara="1" rIns="91425" wrap="square" tIns="91425">
            <a:spAutoFit/>
          </a:bodyPr>
          <a:lstStyle/>
          <a:p>
            <a:pPr indent="-317500" lvl="0" marL="457200" rtl="0" algn="l">
              <a:lnSpc>
                <a:spcPct val="150000"/>
              </a:lnSpc>
              <a:spcBef>
                <a:spcPts val="0"/>
              </a:spcBef>
              <a:spcAft>
                <a:spcPts val="0"/>
              </a:spcAft>
              <a:buClr>
                <a:srgbClr val="252525"/>
              </a:buClr>
              <a:buSzPts val="1400"/>
              <a:buFont typeface="Times New Roman"/>
              <a:buChar char="●"/>
            </a:pPr>
            <a:r>
              <a:rPr lang="en">
                <a:solidFill>
                  <a:srgbClr val="252525"/>
                </a:solidFill>
                <a:highlight>
                  <a:srgbClr val="FFFFFF"/>
                </a:highlight>
                <a:latin typeface="Times New Roman"/>
                <a:ea typeface="Times New Roman"/>
                <a:cs typeface="Times New Roman"/>
                <a:sym typeface="Times New Roman"/>
              </a:rPr>
              <a:t>ARIMA is preferred for Bitcoin forecasting due to its ability to handle seasonality, statistical rigor, simplicity, and interpretability.</a:t>
            </a:r>
            <a:endParaRPr>
              <a:solidFill>
                <a:srgbClr val="252525"/>
              </a:solidFill>
              <a:highlight>
                <a:srgbClr val="FFFFFF"/>
              </a:highlight>
              <a:latin typeface="Times New Roman"/>
              <a:ea typeface="Times New Roman"/>
              <a:cs typeface="Times New Roman"/>
              <a:sym typeface="Times New Roman"/>
            </a:endParaRPr>
          </a:p>
          <a:p>
            <a:pPr indent="-317500" lvl="0" marL="457200" rtl="0" algn="l">
              <a:lnSpc>
                <a:spcPct val="150000"/>
              </a:lnSpc>
              <a:spcBef>
                <a:spcPts val="0"/>
              </a:spcBef>
              <a:spcAft>
                <a:spcPts val="0"/>
              </a:spcAft>
              <a:buClr>
                <a:srgbClr val="252525"/>
              </a:buClr>
              <a:buSzPts val="1400"/>
              <a:buFont typeface="Times New Roman"/>
              <a:buChar char="●"/>
            </a:pPr>
            <a:r>
              <a:rPr lang="en">
                <a:solidFill>
                  <a:srgbClr val="252525"/>
                </a:solidFill>
                <a:highlight>
                  <a:srgbClr val="FFFFFF"/>
                </a:highlight>
                <a:latin typeface="Times New Roman"/>
                <a:ea typeface="Times New Roman"/>
                <a:cs typeface="Times New Roman"/>
                <a:sym typeface="Times New Roman"/>
              </a:rPr>
              <a:t>Unlike XGBoost and LSTM, ARIMA is a statistical model, well-aligned with the transparent nature of financial data.</a:t>
            </a:r>
            <a:endParaRPr>
              <a:solidFill>
                <a:srgbClr val="252525"/>
              </a:solidFill>
              <a:highlight>
                <a:srgbClr val="FFFFFF"/>
              </a:highlight>
              <a:latin typeface="Times New Roman"/>
              <a:ea typeface="Times New Roman"/>
              <a:cs typeface="Times New Roman"/>
              <a:sym typeface="Times New Roman"/>
            </a:endParaRPr>
          </a:p>
          <a:p>
            <a:pPr indent="-317500" lvl="0" marL="457200" rtl="0" algn="l">
              <a:lnSpc>
                <a:spcPct val="150000"/>
              </a:lnSpc>
              <a:spcBef>
                <a:spcPts val="0"/>
              </a:spcBef>
              <a:spcAft>
                <a:spcPts val="0"/>
              </a:spcAft>
              <a:buClr>
                <a:srgbClr val="252525"/>
              </a:buClr>
              <a:buSzPts val="1400"/>
              <a:buFont typeface="Times New Roman"/>
              <a:buChar char="●"/>
            </a:pPr>
            <a:r>
              <a:rPr lang="en">
                <a:solidFill>
                  <a:srgbClr val="252525"/>
                </a:solidFill>
                <a:highlight>
                  <a:srgbClr val="FFFFFF"/>
                </a:highlight>
                <a:latin typeface="Times New Roman"/>
                <a:ea typeface="Times New Roman"/>
                <a:cs typeface="Times New Roman"/>
                <a:sym typeface="Times New Roman"/>
              </a:rPr>
              <a:t>It is effective in dealing with non-stationary data and offers robust forecasting for short to medium-term predictions.</a:t>
            </a:r>
            <a:endParaRPr>
              <a:solidFill>
                <a:srgbClr val="252525"/>
              </a:solidFill>
              <a:highlight>
                <a:srgbClr val="FFFFFF"/>
              </a:highlight>
              <a:latin typeface="Times New Roman"/>
              <a:ea typeface="Times New Roman"/>
              <a:cs typeface="Times New Roman"/>
              <a:sym typeface="Times New Roman"/>
            </a:endParaRPr>
          </a:p>
          <a:p>
            <a:pPr indent="-317500" lvl="0" marL="457200" rtl="0" algn="l">
              <a:lnSpc>
                <a:spcPct val="150000"/>
              </a:lnSpc>
              <a:spcBef>
                <a:spcPts val="0"/>
              </a:spcBef>
              <a:spcAft>
                <a:spcPts val="0"/>
              </a:spcAft>
              <a:buClr>
                <a:srgbClr val="252525"/>
              </a:buClr>
              <a:buSzPts val="1400"/>
              <a:buFont typeface="Times New Roman"/>
              <a:buChar char="●"/>
            </a:pPr>
            <a:r>
              <a:rPr lang="en">
                <a:solidFill>
                  <a:srgbClr val="252525"/>
                </a:solidFill>
                <a:highlight>
                  <a:srgbClr val="FFFFFF"/>
                </a:highlight>
                <a:latin typeface="Times New Roman"/>
                <a:ea typeface="Times New Roman"/>
                <a:cs typeface="Times New Roman"/>
                <a:sym typeface="Times New Roman"/>
              </a:rPr>
              <a:t>ARIMA's historical dependency modeling and adaptability make it valuable for traders and investors.</a:t>
            </a:r>
            <a:endParaRPr>
              <a:solidFill>
                <a:srgbClr val="252525"/>
              </a:solidFill>
              <a:highlight>
                <a:srgbClr val="FFFFFF"/>
              </a:highlight>
              <a:latin typeface="Times New Roman"/>
              <a:ea typeface="Times New Roman"/>
              <a:cs typeface="Times New Roman"/>
              <a:sym typeface="Times New Roman"/>
            </a:endParaRPr>
          </a:p>
          <a:p>
            <a:pPr indent="-330200" lvl="0" marL="457200" rtl="0" algn="l">
              <a:lnSpc>
                <a:spcPct val="150000"/>
              </a:lnSpc>
              <a:spcBef>
                <a:spcPts val="0"/>
              </a:spcBef>
              <a:spcAft>
                <a:spcPts val="0"/>
              </a:spcAft>
              <a:buClr>
                <a:srgbClr val="252525"/>
              </a:buClr>
              <a:buSzPts val="1600"/>
              <a:buFont typeface="Times New Roman"/>
              <a:buChar char="●"/>
            </a:pPr>
            <a:r>
              <a:rPr lang="en">
                <a:solidFill>
                  <a:srgbClr val="252525"/>
                </a:solidFill>
                <a:highlight>
                  <a:srgbClr val="FFFFFF"/>
                </a:highlight>
                <a:latin typeface="Times New Roman"/>
                <a:ea typeface="Times New Roman"/>
                <a:cs typeface="Times New Roman"/>
                <a:sym typeface="Times New Roman"/>
              </a:rPr>
              <a:t>ARIMA is univariate, utilizing only historical Bitcoin prices as input features to forecast future prices as the target variable.</a:t>
            </a:r>
            <a:endParaRPr sz="1600">
              <a:solidFill>
                <a:srgbClr val="252525"/>
              </a:solidFill>
              <a:highlight>
                <a:srgbClr val="FFFFFF"/>
              </a:highlight>
              <a:latin typeface="Times New Roman"/>
              <a:ea typeface="Times New Roman"/>
              <a:cs typeface="Times New Roman"/>
              <a:sym typeface="Times New Roman"/>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pic>
        <p:nvPicPr>
          <p:cNvPr id="191" name="Google Shape;191;p32"/>
          <p:cNvPicPr preferRelativeResize="0"/>
          <p:nvPr/>
        </p:nvPicPr>
        <p:blipFill>
          <a:blip r:embed="rId3">
            <a:alphaModFix/>
          </a:blip>
          <a:stretch>
            <a:fillRect/>
          </a:stretch>
        </p:blipFill>
        <p:spPr>
          <a:xfrm>
            <a:off x="122925" y="710700"/>
            <a:ext cx="4336318" cy="3320950"/>
          </a:xfrm>
          <a:prstGeom prst="rect">
            <a:avLst/>
          </a:prstGeom>
          <a:noFill/>
          <a:ln>
            <a:noFill/>
          </a:ln>
        </p:spPr>
      </p:pic>
      <p:pic>
        <p:nvPicPr>
          <p:cNvPr id="192" name="Google Shape;192;p32"/>
          <p:cNvPicPr preferRelativeResize="0"/>
          <p:nvPr/>
        </p:nvPicPr>
        <p:blipFill>
          <a:blip r:embed="rId4">
            <a:alphaModFix/>
          </a:blip>
          <a:stretch>
            <a:fillRect/>
          </a:stretch>
        </p:blipFill>
        <p:spPr>
          <a:xfrm>
            <a:off x="4666786" y="790781"/>
            <a:ext cx="4127189" cy="3160787"/>
          </a:xfrm>
          <a:prstGeom prst="rect">
            <a:avLst/>
          </a:prstGeom>
          <a:noFill/>
          <a:ln>
            <a:noFill/>
          </a:ln>
        </p:spPr>
      </p:pic>
      <p:sp>
        <p:nvSpPr>
          <p:cNvPr id="193" name="Google Shape;193;p32"/>
          <p:cNvSpPr txBox="1"/>
          <p:nvPr/>
        </p:nvSpPr>
        <p:spPr>
          <a:xfrm>
            <a:off x="122925" y="4096800"/>
            <a:ext cx="42087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252525"/>
                </a:solidFill>
                <a:highlight>
                  <a:srgbClr val="FFFFFF"/>
                </a:highlight>
                <a:latin typeface="Times New Roman"/>
                <a:ea typeface="Times New Roman"/>
                <a:cs typeface="Times New Roman"/>
                <a:sym typeface="Times New Roman"/>
              </a:rPr>
              <a:t>The ACF shows a strong, positive correlation that persists across several time lags, indicating a potential non-stationary time series, which is typical for financial data like Bitcoin prices.</a:t>
            </a:r>
            <a:endParaRPr>
              <a:latin typeface="Times New Roman"/>
              <a:ea typeface="Times New Roman"/>
              <a:cs typeface="Times New Roman"/>
              <a:sym typeface="Times New Roman"/>
            </a:endParaRPr>
          </a:p>
        </p:txBody>
      </p:sp>
      <p:sp>
        <p:nvSpPr>
          <p:cNvPr id="194" name="Google Shape;194;p32"/>
          <p:cNvSpPr txBox="1"/>
          <p:nvPr/>
        </p:nvSpPr>
        <p:spPr>
          <a:xfrm>
            <a:off x="4459250" y="4268050"/>
            <a:ext cx="44193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Times New Roman"/>
                <a:ea typeface="Times New Roman"/>
                <a:cs typeface="Times New Roman"/>
                <a:sym typeface="Times New Roman"/>
              </a:rPr>
              <a:t>The PACF indicates a significant correlation at the first lag and no significant correlations afterward.</a:t>
            </a:r>
            <a:endParaRPr>
              <a:latin typeface="Times New Roman"/>
              <a:ea typeface="Times New Roman"/>
              <a:cs typeface="Times New Roman"/>
              <a:sym typeface="Times New Roman"/>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33"/>
          <p:cNvSpPr txBox="1"/>
          <p:nvPr>
            <p:ph type="title"/>
          </p:nvPr>
        </p:nvSpPr>
        <p:spPr>
          <a:xfrm>
            <a:off x="457200" y="584744"/>
            <a:ext cx="8229600" cy="6441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1100"/>
              <a:buFont typeface="Arial"/>
              <a:buNone/>
            </a:pPr>
            <a:r>
              <a:rPr b="1" lang="en" sz="2100">
                <a:solidFill>
                  <a:srgbClr val="252525"/>
                </a:solidFill>
                <a:highlight>
                  <a:schemeClr val="lt1"/>
                </a:highlight>
                <a:latin typeface="Times New Roman"/>
                <a:ea typeface="Times New Roman"/>
                <a:cs typeface="Times New Roman"/>
                <a:sym typeface="Times New Roman"/>
              </a:rPr>
              <a:t>Walk-forward Validation for ARIMA Model on Validation Data</a:t>
            </a:r>
            <a:endParaRPr b="1" sz="2100">
              <a:highlight>
                <a:schemeClr val="lt1"/>
              </a:highlight>
              <a:latin typeface="Times New Roman"/>
              <a:ea typeface="Times New Roman"/>
              <a:cs typeface="Times New Roman"/>
              <a:sym typeface="Times New Roman"/>
            </a:endParaRPr>
          </a:p>
        </p:txBody>
      </p:sp>
      <p:sp>
        <p:nvSpPr>
          <p:cNvPr id="200" name="Google Shape;200;p33"/>
          <p:cNvSpPr txBox="1"/>
          <p:nvPr/>
        </p:nvSpPr>
        <p:spPr>
          <a:xfrm>
            <a:off x="238950" y="1156900"/>
            <a:ext cx="8666100" cy="33369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250">
                <a:solidFill>
                  <a:srgbClr val="252525"/>
                </a:solidFill>
                <a:highlight>
                  <a:srgbClr val="FFFFFF"/>
                </a:highlight>
                <a:latin typeface="Times New Roman"/>
                <a:ea typeface="Times New Roman"/>
                <a:cs typeface="Times New Roman"/>
                <a:sym typeface="Times New Roman"/>
              </a:rPr>
              <a:t>Walk-forward validation is employed for ARIMA model evaluation in Bitcoin prediction as it dynamically updates the model with each new observation. This approach provides a more realistic simulation of how the model would perform in a real-world scenario, allowing for continuous adaptation to evolving patterns.</a:t>
            </a:r>
            <a:endParaRPr sz="1250">
              <a:solidFill>
                <a:srgbClr val="252525"/>
              </a:solidFill>
              <a:highlight>
                <a:srgbClr val="FFFFFF"/>
              </a:highlight>
              <a:latin typeface="Times New Roman"/>
              <a:ea typeface="Times New Roman"/>
              <a:cs typeface="Times New Roman"/>
              <a:sym typeface="Times New Roman"/>
            </a:endParaRPr>
          </a:p>
          <a:p>
            <a:pPr indent="0" lvl="0" marL="0" rtl="0" algn="l">
              <a:lnSpc>
                <a:spcPct val="115000"/>
              </a:lnSpc>
              <a:spcBef>
                <a:spcPts val="600"/>
              </a:spcBef>
              <a:spcAft>
                <a:spcPts val="0"/>
              </a:spcAft>
              <a:buNone/>
            </a:pPr>
            <a:r>
              <a:rPr lang="en" sz="1250">
                <a:solidFill>
                  <a:schemeClr val="dk1"/>
                </a:solidFill>
                <a:highlight>
                  <a:schemeClr val="lt1"/>
                </a:highlight>
                <a:latin typeface="Roboto"/>
                <a:ea typeface="Roboto"/>
                <a:cs typeface="Roboto"/>
                <a:sym typeface="Roboto"/>
              </a:rPr>
              <a:t>This analysis draws inspiration from the following link: </a:t>
            </a:r>
            <a:r>
              <a:rPr lang="en" sz="1250" u="sng">
                <a:solidFill>
                  <a:srgbClr val="0000FF"/>
                </a:solidFill>
                <a:highlight>
                  <a:schemeClr val="lt1"/>
                </a:highlight>
                <a:latin typeface="Roboto"/>
                <a:ea typeface="Roboto"/>
                <a:cs typeface="Roboto"/>
                <a:sym typeface="Roboto"/>
                <a:hlinkClick r:id="rId3">
                  <a:extLst>
                    <a:ext uri="{A12FA001-AC4F-418D-AE19-62706E023703}">
                      <ahyp:hlinkClr val="tx"/>
                    </a:ext>
                  </a:extLst>
                </a:hlinkClick>
              </a:rPr>
              <a:t>ARIMA for Time Series Forecasting with Python</a:t>
            </a:r>
            <a:r>
              <a:rPr lang="en" sz="1250">
                <a:solidFill>
                  <a:schemeClr val="dk1"/>
                </a:solidFill>
                <a:highlight>
                  <a:schemeClr val="lt1"/>
                </a:highlight>
                <a:latin typeface="Roboto"/>
                <a:ea typeface="Roboto"/>
                <a:cs typeface="Roboto"/>
                <a:sym typeface="Roboto"/>
              </a:rPr>
              <a:t>.</a:t>
            </a:r>
            <a:endParaRPr sz="1250">
              <a:solidFill>
                <a:schemeClr val="dk1"/>
              </a:solidFill>
              <a:highlight>
                <a:schemeClr val="lt1"/>
              </a:highlight>
              <a:latin typeface="Times New Roman"/>
              <a:ea typeface="Times New Roman"/>
              <a:cs typeface="Times New Roman"/>
              <a:sym typeface="Times New Roman"/>
            </a:endParaRPr>
          </a:p>
          <a:p>
            <a:pPr indent="0" lvl="0" marL="0" rtl="0" algn="l">
              <a:lnSpc>
                <a:spcPct val="150000"/>
              </a:lnSpc>
              <a:spcBef>
                <a:spcPts val="500"/>
              </a:spcBef>
              <a:spcAft>
                <a:spcPts val="0"/>
              </a:spcAft>
              <a:buClr>
                <a:schemeClr val="dk1"/>
              </a:buClr>
              <a:buSzPts val="1100"/>
              <a:buFont typeface="Arial"/>
              <a:buNone/>
            </a:pPr>
            <a:r>
              <a:rPr b="1" lang="en" sz="1250">
                <a:solidFill>
                  <a:srgbClr val="252525"/>
                </a:solidFill>
                <a:highlight>
                  <a:srgbClr val="FFFFFF"/>
                </a:highlight>
                <a:latin typeface="Times New Roman"/>
                <a:ea typeface="Times New Roman"/>
                <a:cs typeface="Times New Roman"/>
                <a:sym typeface="Times New Roman"/>
              </a:rPr>
              <a:t>ARIMA hyperparameters (p, d, q):</a:t>
            </a:r>
            <a:endParaRPr b="1" sz="1250">
              <a:solidFill>
                <a:srgbClr val="252525"/>
              </a:solidFill>
              <a:highlight>
                <a:srgbClr val="FFFFFF"/>
              </a:highlight>
              <a:latin typeface="Times New Roman"/>
              <a:ea typeface="Times New Roman"/>
              <a:cs typeface="Times New Roman"/>
              <a:sym typeface="Times New Roman"/>
            </a:endParaRPr>
          </a:p>
          <a:p>
            <a:pPr indent="0" lvl="0" marL="0" rtl="0" algn="l">
              <a:lnSpc>
                <a:spcPct val="150000"/>
              </a:lnSpc>
              <a:spcBef>
                <a:spcPts val="0"/>
              </a:spcBef>
              <a:spcAft>
                <a:spcPts val="0"/>
              </a:spcAft>
              <a:buClr>
                <a:schemeClr val="dk1"/>
              </a:buClr>
              <a:buSzPts val="1100"/>
              <a:buFont typeface="Arial"/>
              <a:buNone/>
            </a:pPr>
            <a:r>
              <a:rPr lang="en" sz="1250">
                <a:solidFill>
                  <a:srgbClr val="252525"/>
                </a:solidFill>
                <a:highlight>
                  <a:srgbClr val="FFFFFF"/>
                </a:highlight>
                <a:latin typeface="Times New Roman"/>
                <a:ea typeface="Times New Roman"/>
                <a:cs typeface="Times New Roman"/>
                <a:sym typeface="Times New Roman"/>
              </a:rPr>
              <a:t>P (AR order): Chosen to capture weekly patterns in Bitcoin price movements, as financial markets often exhibit a seven-day cycle.</a:t>
            </a:r>
            <a:endParaRPr sz="1250">
              <a:solidFill>
                <a:srgbClr val="252525"/>
              </a:solidFill>
              <a:highlight>
                <a:srgbClr val="FFFFFF"/>
              </a:highlight>
              <a:latin typeface="Times New Roman"/>
              <a:ea typeface="Times New Roman"/>
              <a:cs typeface="Times New Roman"/>
              <a:sym typeface="Times New Roman"/>
            </a:endParaRPr>
          </a:p>
          <a:p>
            <a:pPr indent="0" lvl="0" marL="0" rtl="0" algn="l">
              <a:lnSpc>
                <a:spcPct val="150000"/>
              </a:lnSpc>
              <a:spcBef>
                <a:spcPts val="0"/>
              </a:spcBef>
              <a:spcAft>
                <a:spcPts val="0"/>
              </a:spcAft>
              <a:buClr>
                <a:schemeClr val="dk1"/>
              </a:buClr>
              <a:buSzPts val="1100"/>
              <a:buFont typeface="Arial"/>
              <a:buNone/>
            </a:pPr>
            <a:r>
              <a:rPr lang="en" sz="1250">
                <a:solidFill>
                  <a:srgbClr val="252525"/>
                </a:solidFill>
                <a:highlight>
                  <a:srgbClr val="FFFFFF"/>
                </a:highlight>
                <a:latin typeface="Times New Roman"/>
                <a:ea typeface="Times New Roman"/>
                <a:cs typeface="Times New Roman"/>
                <a:sym typeface="Times New Roman"/>
              </a:rPr>
              <a:t>D (Integration order): A first-order differencing is applied to make the time series stationary.</a:t>
            </a:r>
            <a:endParaRPr sz="1250">
              <a:solidFill>
                <a:srgbClr val="252525"/>
              </a:solidFill>
              <a:highlight>
                <a:srgbClr val="FFFFFF"/>
              </a:highlight>
              <a:latin typeface="Times New Roman"/>
              <a:ea typeface="Times New Roman"/>
              <a:cs typeface="Times New Roman"/>
              <a:sym typeface="Times New Roman"/>
            </a:endParaRPr>
          </a:p>
          <a:p>
            <a:pPr indent="0" lvl="0" marL="0" rtl="0" algn="l">
              <a:lnSpc>
                <a:spcPct val="150000"/>
              </a:lnSpc>
              <a:spcBef>
                <a:spcPts val="0"/>
              </a:spcBef>
              <a:spcAft>
                <a:spcPts val="0"/>
              </a:spcAft>
              <a:buClr>
                <a:schemeClr val="dk1"/>
              </a:buClr>
              <a:buSzPts val="1100"/>
              <a:buFont typeface="Arial"/>
              <a:buNone/>
            </a:pPr>
            <a:r>
              <a:rPr lang="en" sz="1250">
                <a:solidFill>
                  <a:srgbClr val="252525"/>
                </a:solidFill>
                <a:highlight>
                  <a:srgbClr val="FFFFFF"/>
                </a:highlight>
                <a:latin typeface="Times New Roman"/>
                <a:ea typeface="Times New Roman"/>
                <a:cs typeface="Times New Roman"/>
                <a:sym typeface="Times New Roman"/>
              </a:rPr>
              <a:t>Q (MA order): Selected to consider the impact of the last observed error term on the current value.</a:t>
            </a:r>
            <a:endParaRPr sz="1250">
              <a:solidFill>
                <a:srgbClr val="252525"/>
              </a:solidFill>
              <a:highlight>
                <a:srgbClr val="FFFFFF"/>
              </a:highlight>
              <a:latin typeface="Times New Roman"/>
              <a:ea typeface="Times New Roman"/>
              <a:cs typeface="Times New Roman"/>
              <a:sym typeface="Times New Roman"/>
            </a:endParaRPr>
          </a:p>
          <a:p>
            <a:pPr indent="457200" lvl="0" marL="0" rtl="0" algn="l">
              <a:lnSpc>
                <a:spcPct val="150000"/>
              </a:lnSpc>
              <a:spcBef>
                <a:spcPts val="0"/>
              </a:spcBef>
              <a:spcAft>
                <a:spcPts val="0"/>
              </a:spcAft>
              <a:buNone/>
            </a:pPr>
            <a:r>
              <a:rPr lang="en" sz="1250">
                <a:solidFill>
                  <a:srgbClr val="252525"/>
                </a:solidFill>
                <a:highlight>
                  <a:schemeClr val="lt1"/>
                </a:highlight>
                <a:latin typeface="Times New Roman"/>
                <a:ea typeface="Times New Roman"/>
                <a:cs typeface="Times New Roman"/>
                <a:sym typeface="Times New Roman"/>
              </a:rPr>
              <a:t>After experimenting with different p, q, d values (2, 1, 0; 0, 1, 18), we identified 5, 1, 0 as the optimal combination. </a:t>
            </a:r>
            <a:r>
              <a:rPr lang="en" sz="1250">
                <a:solidFill>
                  <a:srgbClr val="252525"/>
                </a:solidFill>
                <a:highlight>
                  <a:srgbClr val="FFFFFF"/>
                </a:highlight>
                <a:latin typeface="Times New Roman"/>
                <a:ea typeface="Times New Roman"/>
                <a:cs typeface="Times New Roman"/>
                <a:sym typeface="Times New Roman"/>
              </a:rPr>
              <a:t>The choice of p=5, d=1, q=0 aims to strike a balance between capturing meaningful patterns and maintaining model simplicity. However, future research will aim to explore potential hyperparameters for further model improvement.</a:t>
            </a:r>
            <a:endParaRPr sz="1250">
              <a:solidFill>
                <a:srgbClr val="252525"/>
              </a:solidFill>
              <a:highlight>
                <a:srgbClr val="FFFFFF"/>
              </a:highlight>
              <a:latin typeface="Times New Roman"/>
              <a:ea typeface="Times New Roman"/>
              <a:cs typeface="Times New Roman"/>
              <a:sym typeface="Times New Roman"/>
            </a:endParaRPr>
          </a:p>
        </p:txBody>
      </p:sp>
      <p:sp>
        <p:nvSpPr>
          <p:cNvPr id="201" name="Google Shape;201;p33"/>
          <p:cNvSpPr txBox="1"/>
          <p:nvPr/>
        </p:nvSpPr>
        <p:spPr>
          <a:xfrm>
            <a:off x="205425" y="4615625"/>
            <a:ext cx="83238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900">
                <a:latin typeface="Times New Roman"/>
                <a:ea typeface="Times New Roman"/>
                <a:cs typeface="Times New Roman"/>
                <a:sym typeface="Times New Roman"/>
              </a:rPr>
              <a:t>References</a:t>
            </a:r>
            <a:r>
              <a:rPr lang="en" sz="900">
                <a:latin typeface="Times New Roman"/>
                <a:ea typeface="Times New Roman"/>
                <a:cs typeface="Times New Roman"/>
                <a:sym typeface="Times New Roman"/>
              </a:rPr>
              <a:t>:</a:t>
            </a:r>
            <a:endParaRPr sz="900">
              <a:latin typeface="Times New Roman"/>
              <a:ea typeface="Times New Roman"/>
              <a:cs typeface="Times New Roman"/>
              <a:sym typeface="Times New Roman"/>
            </a:endParaRPr>
          </a:p>
          <a:p>
            <a:pPr indent="0" lvl="0" marL="0" rtl="0" algn="l">
              <a:spcBef>
                <a:spcPts val="0"/>
              </a:spcBef>
              <a:spcAft>
                <a:spcPts val="0"/>
              </a:spcAft>
              <a:buNone/>
            </a:pPr>
            <a:r>
              <a:rPr lang="en" sz="900">
                <a:latin typeface="Times New Roman"/>
                <a:ea typeface="Times New Roman"/>
                <a:cs typeface="Times New Roman"/>
                <a:sym typeface="Times New Roman"/>
              </a:rPr>
              <a:t>Brownlee, J. (2023, November 18). How to create an Arima model for time series forecasting in Python. MachineLearningMastery.com. https://machinelearningmastery.com/arima-for-time-series-forecasting-with-python/</a:t>
            </a:r>
            <a:endParaRPr sz="900">
              <a:latin typeface="Times New Roman"/>
              <a:ea typeface="Times New Roman"/>
              <a:cs typeface="Times New Roman"/>
              <a:sym typeface="Times New Roman"/>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34"/>
          <p:cNvSpPr txBox="1"/>
          <p:nvPr>
            <p:ph type="title"/>
          </p:nvPr>
        </p:nvSpPr>
        <p:spPr>
          <a:xfrm>
            <a:off x="372125" y="907675"/>
            <a:ext cx="8229600" cy="3819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b="1" lang="en" sz="2100">
                <a:solidFill>
                  <a:srgbClr val="252525"/>
                </a:solidFill>
                <a:highlight>
                  <a:srgbClr val="FFFFFF"/>
                </a:highlight>
                <a:latin typeface="Arial"/>
                <a:ea typeface="Arial"/>
                <a:cs typeface="Arial"/>
                <a:sym typeface="Arial"/>
              </a:rPr>
              <a:t>ARIMA</a:t>
            </a:r>
            <a:r>
              <a:rPr b="1" lang="en" sz="2100">
                <a:solidFill>
                  <a:srgbClr val="252525"/>
                </a:solidFill>
                <a:highlight>
                  <a:srgbClr val="FFFFFF"/>
                </a:highlight>
                <a:latin typeface="Arial"/>
                <a:ea typeface="Arial"/>
                <a:cs typeface="Arial"/>
                <a:sym typeface="Arial"/>
              </a:rPr>
              <a:t>’s performance metrics for validation set</a:t>
            </a:r>
            <a:endParaRPr b="1" sz="2100">
              <a:solidFill>
                <a:srgbClr val="252525"/>
              </a:solidFill>
              <a:highlight>
                <a:srgbClr val="EDFAFF"/>
              </a:highlight>
              <a:latin typeface="Arial"/>
              <a:ea typeface="Arial"/>
              <a:cs typeface="Arial"/>
              <a:sym typeface="Arial"/>
            </a:endParaRPr>
          </a:p>
        </p:txBody>
      </p:sp>
      <p:graphicFrame>
        <p:nvGraphicFramePr>
          <p:cNvPr id="207" name="Google Shape;207;p34"/>
          <p:cNvGraphicFramePr/>
          <p:nvPr/>
        </p:nvGraphicFramePr>
        <p:xfrm>
          <a:off x="952500" y="1804550"/>
          <a:ext cx="3000000" cy="3000000"/>
        </p:xfrm>
        <a:graphic>
          <a:graphicData uri="http://schemas.openxmlformats.org/drawingml/2006/table">
            <a:tbl>
              <a:tblPr>
                <a:noFill/>
                <a:tableStyleId>{430981D2-F57A-46DC-A898-96B49E43773F}</a:tableStyleId>
              </a:tblPr>
              <a:tblGrid>
                <a:gridCol w="3619500"/>
                <a:gridCol w="3619500"/>
              </a:tblGrid>
              <a:tr h="381000">
                <a:tc>
                  <a:txBody>
                    <a:bodyPr/>
                    <a:lstStyle/>
                    <a:p>
                      <a:pPr indent="0" lvl="0" marL="0" rtl="0" algn="ctr">
                        <a:lnSpc>
                          <a:spcPct val="171429"/>
                        </a:lnSpc>
                        <a:spcBef>
                          <a:spcPts val="0"/>
                        </a:spcBef>
                        <a:spcAft>
                          <a:spcPts val="0"/>
                        </a:spcAft>
                        <a:buNone/>
                      </a:pPr>
                      <a:r>
                        <a:rPr b="1" lang="en" sz="950">
                          <a:solidFill>
                            <a:schemeClr val="dk1"/>
                          </a:solidFill>
                          <a:highlight>
                            <a:schemeClr val="lt1"/>
                          </a:highlight>
                          <a:latin typeface="Roboto"/>
                          <a:ea typeface="Roboto"/>
                          <a:cs typeface="Roboto"/>
                          <a:sym typeface="Roboto"/>
                        </a:rPr>
                        <a:t>Metric</a:t>
                      </a:r>
                      <a:endParaRPr b="1" sz="950">
                        <a:solidFill>
                          <a:schemeClr val="dk1"/>
                        </a:solidFill>
                        <a:highlight>
                          <a:schemeClr val="lt1"/>
                        </a:highlight>
                        <a:latin typeface="Roboto"/>
                        <a:ea typeface="Roboto"/>
                        <a:cs typeface="Roboto"/>
                        <a:sym typeface="Roboto"/>
                      </a:endParaRPr>
                    </a:p>
                  </a:txBody>
                  <a:tcPr marT="91425" marB="91425" marR="91425" marL="91425" anchor="b">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c>
                  <a:txBody>
                    <a:bodyPr/>
                    <a:lstStyle/>
                    <a:p>
                      <a:pPr indent="0" lvl="0" marL="0" rtl="0" algn="ctr">
                        <a:lnSpc>
                          <a:spcPct val="171429"/>
                        </a:lnSpc>
                        <a:spcBef>
                          <a:spcPts val="0"/>
                        </a:spcBef>
                        <a:spcAft>
                          <a:spcPts val="0"/>
                        </a:spcAft>
                        <a:buNone/>
                      </a:pPr>
                      <a:r>
                        <a:rPr b="1" lang="en" sz="950">
                          <a:solidFill>
                            <a:schemeClr val="dk1"/>
                          </a:solidFill>
                          <a:highlight>
                            <a:schemeClr val="lt1"/>
                          </a:highlight>
                          <a:latin typeface="Roboto"/>
                          <a:ea typeface="Roboto"/>
                          <a:cs typeface="Roboto"/>
                          <a:sym typeface="Roboto"/>
                        </a:rPr>
                        <a:t>Validation Data</a:t>
                      </a:r>
                      <a:endParaRPr b="1" sz="950">
                        <a:solidFill>
                          <a:schemeClr val="dk1"/>
                        </a:solidFill>
                        <a:highlight>
                          <a:schemeClr val="lt1"/>
                        </a:highlight>
                        <a:latin typeface="Roboto"/>
                        <a:ea typeface="Roboto"/>
                        <a:cs typeface="Roboto"/>
                        <a:sym typeface="Roboto"/>
                      </a:endParaRPr>
                    </a:p>
                  </a:txBody>
                  <a:tcPr marT="91425" marB="91425" marR="91425" marL="91425" anchor="b">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r>
              <a:tr h="381000">
                <a:tc>
                  <a:txBody>
                    <a:bodyPr/>
                    <a:lstStyle/>
                    <a:p>
                      <a:pPr indent="0" lvl="0" marL="0" rtl="0" algn="l">
                        <a:lnSpc>
                          <a:spcPct val="171429"/>
                        </a:lnSpc>
                        <a:spcBef>
                          <a:spcPts val="0"/>
                        </a:spcBef>
                        <a:spcAft>
                          <a:spcPts val="0"/>
                        </a:spcAft>
                        <a:buNone/>
                      </a:pPr>
                      <a:r>
                        <a:rPr lang="en" sz="950">
                          <a:solidFill>
                            <a:schemeClr val="dk1"/>
                          </a:solidFill>
                          <a:highlight>
                            <a:schemeClr val="lt1"/>
                          </a:highlight>
                          <a:latin typeface="Roboto"/>
                          <a:ea typeface="Roboto"/>
                          <a:cs typeface="Roboto"/>
                          <a:sym typeface="Roboto"/>
                        </a:rPr>
                        <a:t>Mean Squared Error (MSE)</a:t>
                      </a:r>
                      <a:endParaRPr sz="950">
                        <a:solidFill>
                          <a:schemeClr val="dk1"/>
                        </a:solidFill>
                        <a:highlight>
                          <a:schemeClr val="lt1"/>
                        </a:highlight>
                        <a:latin typeface="Roboto"/>
                        <a:ea typeface="Roboto"/>
                        <a:cs typeface="Roboto"/>
                        <a:sym typeface="Roboto"/>
                      </a:endParaRPr>
                    </a:p>
                  </a:txBody>
                  <a:tcPr marT="91425" marB="91425" marR="91425" marL="91425" anchor="ctr">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c>
                  <a:txBody>
                    <a:bodyPr/>
                    <a:lstStyle/>
                    <a:p>
                      <a:pPr indent="0" lvl="0" marL="0" rtl="0" algn="l">
                        <a:lnSpc>
                          <a:spcPct val="171429"/>
                        </a:lnSpc>
                        <a:spcBef>
                          <a:spcPts val="0"/>
                        </a:spcBef>
                        <a:spcAft>
                          <a:spcPts val="0"/>
                        </a:spcAft>
                        <a:buNone/>
                      </a:pPr>
                      <a:r>
                        <a:rPr lang="en" sz="950">
                          <a:solidFill>
                            <a:schemeClr val="dk1"/>
                          </a:solidFill>
                          <a:highlight>
                            <a:schemeClr val="lt1"/>
                          </a:highlight>
                          <a:latin typeface="Roboto"/>
                          <a:ea typeface="Roboto"/>
                          <a:cs typeface="Roboto"/>
                          <a:sym typeface="Roboto"/>
                        </a:rPr>
                        <a:t>939940.724</a:t>
                      </a:r>
                      <a:endParaRPr sz="950">
                        <a:solidFill>
                          <a:schemeClr val="dk1"/>
                        </a:solidFill>
                        <a:highlight>
                          <a:schemeClr val="lt1"/>
                        </a:highlight>
                        <a:latin typeface="Roboto"/>
                        <a:ea typeface="Roboto"/>
                        <a:cs typeface="Roboto"/>
                        <a:sym typeface="Roboto"/>
                      </a:endParaRPr>
                    </a:p>
                  </a:txBody>
                  <a:tcPr marT="91425" marB="91425" marR="91425" marL="91425" anchor="ctr">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r>
              <a:tr h="381000">
                <a:tc>
                  <a:txBody>
                    <a:bodyPr/>
                    <a:lstStyle/>
                    <a:p>
                      <a:pPr indent="0" lvl="0" marL="0" rtl="0" algn="l">
                        <a:lnSpc>
                          <a:spcPct val="171429"/>
                        </a:lnSpc>
                        <a:spcBef>
                          <a:spcPts val="0"/>
                        </a:spcBef>
                        <a:spcAft>
                          <a:spcPts val="0"/>
                        </a:spcAft>
                        <a:buNone/>
                      </a:pPr>
                      <a:r>
                        <a:rPr lang="en" sz="950">
                          <a:solidFill>
                            <a:schemeClr val="dk1"/>
                          </a:solidFill>
                          <a:highlight>
                            <a:schemeClr val="lt1"/>
                          </a:highlight>
                          <a:latin typeface="Roboto"/>
                          <a:ea typeface="Roboto"/>
                          <a:cs typeface="Roboto"/>
                          <a:sym typeface="Roboto"/>
                        </a:rPr>
                        <a:t>Root Mean Squared Error (RMSE)</a:t>
                      </a:r>
                      <a:endParaRPr sz="950">
                        <a:solidFill>
                          <a:schemeClr val="dk1"/>
                        </a:solidFill>
                        <a:highlight>
                          <a:schemeClr val="lt1"/>
                        </a:highlight>
                        <a:latin typeface="Roboto"/>
                        <a:ea typeface="Roboto"/>
                        <a:cs typeface="Roboto"/>
                        <a:sym typeface="Roboto"/>
                      </a:endParaRPr>
                    </a:p>
                  </a:txBody>
                  <a:tcPr marT="91425" marB="91425" marR="91425" marL="91425" anchor="ctr">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c>
                  <a:txBody>
                    <a:bodyPr/>
                    <a:lstStyle/>
                    <a:p>
                      <a:pPr indent="0" lvl="0" marL="0" rtl="0" algn="l">
                        <a:lnSpc>
                          <a:spcPct val="171429"/>
                        </a:lnSpc>
                        <a:spcBef>
                          <a:spcPts val="0"/>
                        </a:spcBef>
                        <a:spcAft>
                          <a:spcPts val="0"/>
                        </a:spcAft>
                        <a:buNone/>
                      </a:pPr>
                      <a:r>
                        <a:rPr lang="en" sz="950">
                          <a:solidFill>
                            <a:schemeClr val="dk1"/>
                          </a:solidFill>
                          <a:highlight>
                            <a:schemeClr val="lt1"/>
                          </a:highlight>
                          <a:latin typeface="Roboto"/>
                          <a:ea typeface="Roboto"/>
                          <a:cs typeface="Roboto"/>
                          <a:sym typeface="Roboto"/>
                        </a:rPr>
                        <a:t>969.505</a:t>
                      </a:r>
                      <a:endParaRPr sz="950">
                        <a:solidFill>
                          <a:schemeClr val="dk1"/>
                        </a:solidFill>
                        <a:highlight>
                          <a:schemeClr val="lt1"/>
                        </a:highlight>
                        <a:latin typeface="Roboto"/>
                        <a:ea typeface="Roboto"/>
                        <a:cs typeface="Roboto"/>
                        <a:sym typeface="Roboto"/>
                      </a:endParaRPr>
                    </a:p>
                  </a:txBody>
                  <a:tcPr marT="91425" marB="91425" marR="91425" marL="91425" anchor="ctr">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r>
              <a:tr h="381000">
                <a:tc>
                  <a:txBody>
                    <a:bodyPr/>
                    <a:lstStyle/>
                    <a:p>
                      <a:pPr indent="0" lvl="0" marL="0" rtl="0" algn="l">
                        <a:lnSpc>
                          <a:spcPct val="171429"/>
                        </a:lnSpc>
                        <a:spcBef>
                          <a:spcPts val="0"/>
                        </a:spcBef>
                        <a:spcAft>
                          <a:spcPts val="0"/>
                        </a:spcAft>
                        <a:buNone/>
                      </a:pPr>
                      <a:r>
                        <a:rPr lang="en" sz="950">
                          <a:solidFill>
                            <a:schemeClr val="dk1"/>
                          </a:solidFill>
                          <a:highlight>
                            <a:schemeClr val="lt1"/>
                          </a:highlight>
                          <a:latin typeface="Roboto"/>
                          <a:ea typeface="Roboto"/>
                          <a:cs typeface="Roboto"/>
                          <a:sym typeface="Roboto"/>
                        </a:rPr>
                        <a:t>R-squared (R^2) Score</a:t>
                      </a:r>
                      <a:endParaRPr sz="950">
                        <a:solidFill>
                          <a:schemeClr val="dk1"/>
                        </a:solidFill>
                        <a:highlight>
                          <a:schemeClr val="lt1"/>
                        </a:highlight>
                        <a:latin typeface="Roboto"/>
                        <a:ea typeface="Roboto"/>
                        <a:cs typeface="Roboto"/>
                        <a:sym typeface="Roboto"/>
                      </a:endParaRPr>
                    </a:p>
                  </a:txBody>
                  <a:tcPr marT="91425" marB="91425" marR="91425" marL="91425" anchor="ctr">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c>
                  <a:txBody>
                    <a:bodyPr/>
                    <a:lstStyle/>
                    <a:p>
                      <a:pPr indent="0" lvl="0" marL="0" rtl="0" algn="l">
                        <a:lnSpc>
                          <a:spcPct val="171429"/>
                        </a:lnSpc>
                        <a:spcBef>
                          <a:spcPts val="0"/>
                        </a:spcBef>
                        <a:spcAft>
                          <a:spcPts val="0"/>
                        </a:spcAft>
                        <a:buNone/>
                      </a:pPr>
                      <a:r>
                        <a:rPr lang="en" sz="950">
                          <a:solidFill>
                            <a:schemeClr val="dk1"/>
                          </a:solidFill>
                          <a:highlight>
                            <a:schemeClr val="lt1"/>
                          </a:highlight>
                          <a:latin typeface="Roboto"/>
                          <a:ea typeface="Roboto"/>
                          <a:cs typeface="Roboto"/>
                          <a:sym typeface="Roboto"/>
                        </a:rPr>
                        <a:t>0.990</a:t>
                      </a:r>
                      <a:endParaRPr sz="950">
                        <a:solidFill>
                          <a:schemeClr val="dk1"/>
                        </a:solidFill>
                        <a:highlight>
                          <a:schemeClr val="lt1"/>
                        </a:highlight>
                        <a:latin typeface="Roboto"/>
                        <a:ea typeface="Roboto"/>
                        <a:cs typeface="Roboto"/>
                        <a:sym typeface="Roboto"/>
                      </a:endParaRPr>
                    </a:p>
                  </a:txBody>
                  <a:tcPr marT="91425" marB="91425" marR="91425" marL="91425" anchor="ctr">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r>
              <a:tr h="381000">
                <a:tc>
                  <a:txBody>
                    <a:bodyPr/>
                    <a:lstStyle/>
                    <a:p>
                      <a:pPr indent="0" lvl="0" marL="0" rtl="0" algn="l">
                        <a:lnSpc>
                          <a:spcPct val="171429"/>
                        </a:lnSpc>
                        <a:spcBef>
                          <a:spcPts val="0"/>
                        </a:spcBef>
                        <a:spcAft>
                          <a:spcPts val="0"/>
                        </a:spcAft>
                        <a:buNone/>
                      </a:pPr>
                      <a:r>
                        <a:rPr lang="en" sz="950">
                          <a:solidFill>
                            <a:schemeClr val="dk1"/>
                          </a:solidFill>
                          <a:highlight>
                            <a:schemeClr val="lt1"/>
                          </a:highlight>
                          <a:latin typeface="Roboto"/>
                          <a:ea typeface="Roboto"/>
                          <a:cs typeface="Roboto"/>
                          <a:sym typeface="Roboto"/>
                        </a:rPr>
                        <a:t>Mean Absolute Error (MAE)</a:t>
                      </a:r>
                      <a:endParaRPr sz="950">
                        <a:solidFill>
                          <a:schemeClr val="dk1"/>
                        </a:solidFill>
                        <a:highlight>
                          <a:schemeClr val="lt1"/>
                        </a:highlight>
                        <a:latin typeface="Roboto"/>
                        <a:ea typeface="Roboto"/>
                        <a:cs typeface="Roboto"/>
                        <a:sym typeface="Roboto"/>
                      </a:endParaRPr>
                    </a:p>
                  </a:txBody>
                  <a:tcPr marT="91425" marB="91425" marR="91425" marL="91425" anchor="ctr">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c>
                  <a:txBody>
                    <a:bodyPr/>
                    <a:lstStyle/>
                    <a:p>
                      <a:pPr indent="0" lvl="0" marL="0" rtl="0" algn="l">
                        <a:lnSpc>
                          <a:spcPct val="171429"/>
                        </a:lnSpc>
                        <a:spcBef>
                          <a:spcPts val="0"/>
                        </a:spcBef>
                        <a:spcAft>
                          <a:spcPts val="0"/>
                        </a:spcAft>
                        <a:buNone/>
                      </a:pPr>
                      <a:r>
                        <a:rPr lang="en" sz="950">
                          <a:solidFill>
                            <a:schemeClr val="dk1"/>
                          </a:solidFill>
                          <a:highlight>
                            <a:schemeClr val="lt1"/>
                          </a:highlight>
                          <a:latin typeface="Roboto"/>
                          <a:ea typeface="Roboto"/>
                          <a:cs typeface="Roboto"/>
                          <a:sym typeface="Roboto"/>
                        </a:rPr>
                        <a:t>621.933</a:t>
                      </a:r>
                      <a:endParaRPr sz="950">
                        <a:solidFill>
                          <a:schemeClr val="dk1"/>
                        </a:solidFill>
                        <a:highlight>
                          <a:schemeClr val="lt1"/>
                        </a:highlight>
                        <a:latin typeface="Roboto"/>
                        <a:ea typeface="Roboto"/>
                        <a:cs typeface="Roboto"/>
                        <a:sym typeface="Roboto"/>
                      </a:endParaRPr>
                    </a:p>
                  </a:txBody>
                  <a:tcPr marT="91425" marB="91425" marR="91425" marL="91425" anchor="ctr">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r>
              <a:tr h="381000">
                <a:tc>
                  <a:txBody>
                    <a:bodyPr/>
                    <a:lstStyle/>
                    <a:p>
                      <a:pPr indent="0" lvl="0" marL="0" rtl="0" algn="l">
                        <a:lnSpc>
                          <a:spcPct val="171429"/>
                        </a:lnSpc>
                        <a:spcBef>
                          <a:spcPts val="0"/>
                        </a:spcBef>
                        <a:spcAft>
                          <a:spcPts val="0"/>
                        </a:spcAft>
                        <a:buNone/>
                      </a:pPr>
                      <a:r>
                        <a:rPr lang="en" sz="950">
                          <a:solidFill>
                            <a:schemeClr val="dk1"/>
                          </a:solidFill>
                          <a:highlight>
                            <a:schemeClr val="lt1"/>
                          </a:highlight>
                          <a:latin typeface="Roboto"/>
                          <a:ea typeface="Roboto"/>
                          <a:cs typeface="Roboto"/>
                          <a:sym typeface="Roboto"/>
                        </a:rPr>
                        <a:t>Mean Absolute Percentage Error (MAPE)</a:t>
                      </a:r>
                      <a:endParaRPr sz="950">
                        <a:solidFill>
                          <a:schemeClr val="dk1"/>
                        </a:solidFill>
                        <a:highlight>
                          <a:schemeClr val="lt1"/>
                        </a:highlight>
                        <a:latin typeface="Roboto"/>
                        <a:ea typeface="Roboto"/>
                        <a:cs typeface="Roboto"/>
                        <a:sym typeface="Roboto"/>
                      </a:endParaRPr>
                    </a:p>
                  </a:txBody>
                  <a:tcPr marT="91425" marB="91425" marR="91425" marL="91425" anchor="ctr">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c>
                  <a:txBody>
                    <a:bodyPr/>
                    <a:lstStyle/>
                    <a:p>
                      <a:pPr indent="0" lvl="0" marL="0" rtl="0" algn="l">
                        <a:lnSpc>
                          <a:spcPct val="171429"/>
                        </a:lnSpc>
                        <a:spcBef>
                          <a:spcPts val="0"/>
                        </a:spcBef>
                        <a:spcAft>
                          <a:spcPts val="0"/>
                        </a:spcAft>
                        <a:buNone/>
                      </a:pPr>
                      <a:r>
                        <a:rPr lang="en" sz="950">
                          <a:solidFill>
                            <a:schemeClr val="dk1"/>
                          </a:solidFill>
                          <a:highlight>
                            <a:schemeClr val="lt1"/>
                          </a:highlight>
                          <a:latin typeface="Roboto"/>
                          <a:ea typeface="Roboto"/>
                          <a:cs typeface="Roboto"/>
                          <a:sym typeface="Roboto"/>
                        </a:rPr>
                        <a:t>2.258%</a:t>
                      </a:r>
                      <a:endParaRPr sz="950">
                        <a:solidFill>
                          <a:schemeClr val="dk1"/>
                        </a:solidFill>
                        <a:highlight>
                          <a:schemeClr val="lt1"/>
                        </a:highlight>
                        <a:latin typeface="Roboto"/>
                        <a:ea typeface="Roboto"/>
                        <a:cs typeface="Roboto"/>
                        <a:sym typeface="Roboto"/>
                      </a:endParaRPr>
                    </a:p>
                  </a:txBody>
                  <a:tcPr marT="91425" marB="91425" marR="91425" marL="91425" anchor="ctr">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r>
            </a:tbl>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pic>
        <p:nvPicPr>
          <p:cNvPr id="212" name="Google Shape;212;p35"/>
          <p:cNvPicPr preferRelativeResize="0"/>
          <p:nvPr/>
        </p:nvPicPr>
        <p:blipFill>
          <a:blip r:embed="rId3">
            <a:alphaModFix/>
          </a:blip>
          <a:stretch>
            <a:fillRect/>
          </a:stretch>
        </p:blipFill>
        <p:spPr>
          <a:xfrm>
            <a:off x="830225" y="635350"/>
            <a:ext cx="7356852" cy="4369024"/>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36"/>
          <p:cNvSpPr txBox="1"/>
          <p:nvPr>
            <p:ph type="title"/>
          </p:nvPr>
        </p:nvSpPr>
        <p:spPr>
          <a:xfrm>
            <a:off x="457200" y="702644"/>
            <a:ext cx="8229600" cy="6441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b="1" lang="en" sz="2100">
                <a:solidFill>
                  <a:srgbClr val="252525"/>
                </a:solidFill>
                <a:highlight>
                  <a:schemeClr val="lt1"/>
                </a:highlight>
                <a:latin typeface="Times New Roman"/>
                <a:ea typeface="Times New Roman"/>
                <a:cs typeface="Times New Roman"/>
                <a:sym typeface="Times New Roman"/>
              </a:rPr>
              <a:t>Model Evaluation</a:t>
            </a:r>
            <a:endParaRPr b="1" sz="5300">
              <a:highlight>
                <a:schemeClr val="lt1"/>
              </a:highlight>
              <a:latin typeface="Times New Roman"/>
              <a:ea typeface="Times New Roman"/>
              <a:cs typeface="Times New Roman"/>
              <a:sym typeface="Times New Roman"/>
            </a:endParaRPr>
          </a:p>
        </p:txBody>
      </p:sp>
      <p:sp>
        <p:nvSpPr>
          <p:cNvPr id="218" name="Google Shape;218;p36"/>
          <p:cNvSpPr txBox="1"/>
          <p:nvPr/>
        </p:nvSpPr>
        <p:spPr>
          <a:xfrm>
            <a:off x="0" y="1262600"/>
            <a:ext cx="86868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rgbClr val="252525"/>
                </a:solidFill>
                <a:highlight>
                  <a:schemeClr val="lt1"/>
                </a:highlight>
                <a:latin typeface="Times New Roman"/>
                <a:ea typeface="Times New Roman"/>
                <a:cs typeface="Times New Roman"/>
                <a:sym typeface="Times New Roman"/>
              </a:rPr>
              <a:t>Here's a table summarizing the evaluation metrics for XGBoost, LSTM, and ARIMA models on the validation set:</a:t>
            </a:r>
            <a:endParaRPr sz="1500">
              <a:highlight>
                <a:schemeClr val="lt1"/>
              </a:highlight>
              <a:latin typeface="Times New Roman"/>
              <a:ea typeface="Times New Roman"/>
              <a:cs typeface="Times New Roman"/>
              <a:sym typeface="Times New Roman"/>
            </a:endParaRPr>
          </a:p>
        </p:txBody>
      </p:sp>
      <p:graphicFrame>
        <p:nvGraphicFramePr>
          <p:cNvPr id="219" name="Google Shape;219;p36"/>
          <p:cNvGraphicFramePr/>
          <p:nvPr/>
        </p:nvGraphicFramePr>
        <p:xfrm>
          <a:off x="952500" y="1786550"/>
          <a:ext cx="3000000" cy="3000000"/>
        </p:xfrm>
        <a:graphic>
          <a:graphicData uri="http://schemas.openxmlformats.org/drawingml/2006/table">
            <a:tbl>
              <a:tblPr>
                <a:noFill/>
                <a:tableStyleId>{430981D2-F57A-46DC-A898-96B49E43773F}</a:tableStyleId>
              </a:tblPr>
              <a:tblGrid>
                <a:gridCol w="1809750"/>
                <a:gridCol w="1809750"/>
                <a:gridCol w="1809750"/>
                <a:gridCol w="1809750"/>
              </a:tblGrid>
              <a:tr h="381000">
                <a:tc>
                  <a:txBody>
                    <a:bodyPr/>
                    <a:lstStyle/>
                    <a:p>
                      <a:pPr indent="0" lvl="0" marL="76200" rtl="0" algn="ctr">
                        <a:spcBef>
                          <a:spcPts val="0"/>
                        </a:spcBef>
                        <a:spcAft>
                          <a:spcPts val="0"/>
                        </a:spcAft>
                        <a:buNone/>
                      </a:pPr>
                      <a:r>
                        <a:rPr b="1" lang="en" sz="900">
                          <a:solidFill>
                            <a:schemeClr val="dk1"/>
                          </a:solidFill>
                          <a:highlight>
                            <a:schemeClr val="lt1"/>
                          </a:highlight>
                          <a:latin typeface="Roboto"/>
                          <a:ea typeface="Roboto"/>
                          <a:cs typeface="Roboto"/>
                          <a:sym typeface="Roboto"/>
                        </a:rPr>
                        <a:t>Metric</a:t>
                      </a:r>
                      <a:endParaRPr b="1" sz="900">
                        <a:solidFill>
                          <a:schemeClr val="dk1"/>
                        </a:solidFill>
                        <a:highlight>
                          <a:schemeClr val="lt1"/>
                        </a:highlight>
                        <a:latin typeface="Roboto"/>
                        <a:ea typeface="Roboto"/>
                        <a:cs typeface="Roboto"/>
                        <a:sym typeface="Roboto"/>
                      </a:endParaRPr>
                    </a:p>
                  </a:txBody>
                  <a:tcPr marT="57150" marB="57150" marR="57150" marL="57150" anchor="ctr">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c>
                  <a:txBody>
                    <a:bodyPr/>
                    <a:lstStyle/>
                    <a:p>
                      <a:pPr indent="0" lvl="0" marL="76200" rtl="0" algn="ctr">
                        <a:spcBef>
                          <a:spcPts val="0"/>
                        </a:spcBef>
                        <a:spcAft>
                          <a:spcPts val="0"/>
                        </a:spcAft>
                        <a:buNone/>
                      </a:pPr>
                      <a:r>
                        <a:rPr b="1" lang="en" sz="900">
                          <a:solidFill>
                            <a:schemeClr val="dk1"/>
                          </a:solidFill>
                          <a:highlight>
                            <a:schemeClr val="lt1"/>
                          </a:highlight>
                          <a:latin typeface="Roboto"/>
                          <a:ea typeface="Roboto"/>
                          <a:cs typeface="Roboto"/>
                          <a:sym typeface="Roboto"/>
                        </a:rPr>
                        <a:t>XGBoost</a:t>
                      </a:r>
                      <a:endParaRPr b="1" sz="900">
                        <a:solidFill>
                          <a:schemeClr val="dk1"/>
                        </a:solidFill>
                        <a:highlight>
                          <a:schemeClr val="lt1"/>
                        </a:highlight>
                        <a:latin typeface="Roboto"/>
                        <a:ea typeface="Roboto"/>
                        <a:cs typeface="Roboto"/>
                        <a:sym typeface="Roboto"/>
                      </a:endParaRPr>
                    </a:p>
                  </a:txBody>
                  <a:tcPr marT="57150" marB="57150" marR="57150" marL="57150" anchor="ctr">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c>
                  <a:txBody>
                    <a:bodyPr/>
                    <a:lstStyle/>
                    <a:p>
                      <a:pPr indent="0" lvl="0" marL="76200" rtl="0" algn="ctr">
                        <a:spcBef>
                          <a:spcPts val="0"/>
                        </a:spcBef>
                        <a:spcAft>
                          <a:spcPts val="0"/>
                        </a:spcAft>
                        <a:buNone/>
                      </a:pPr>
                      <a:r>
                        <a:rPr b="1" lang="en" sz="900">
                          <a:solidFill>
                            <a:schemeClr val="dk1"/>
                          </a:solidFill>
                          <a:highlight>
                            <a:schemeClr val="lt1"/>
                          </a:highlight>
                          <a:latin typeface="Roboto"/>
                          <a:ea typeface="Roboto"/>
                          <a:cs typeface="Roboto"/>
                          <a:sym typeface="Roboto"/>
                        </a:rPr>
                        <a:t>LSTM</a:t>
                      </a:r>
                      <a:endParaRPr b="1" sz="900">
                        <a:solidFill>
                          <a:schemeClr val="dk1"/>
                        </a:solidFill>
                        <a:highlight>
                          <a:schemeClr val="lt1"/>
                        </a:highlight>
                        <a:latin typeface="Roboto"/>
                        <a:ea typeface="Roboto"/>
                        <a:cs typeface="Roboto"/>
                        <a:sym typeface="Roboto"/>
                      </a:endParaRPr>
                    </a:p>
                  </a:txBody>
                  <a:tcPr marT="57150" marB="57150" marR="57150" marL="57150" anchor="ctr">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c>
                  <a:txBody>
                    <a:bodyPr/>
                    <a:lstStyle/>
                    <a:p>
                      <a:pPr indent="0" lvl="0" marL="76200" rtl="0" algn="ctr">
                        <a:spcBef>
                          <a:spcPts val="0"/>
                        </a:spcBef>
                        <a:spcAft>
                          <a:spcPts val="0"/>
                        </a:spcAft>
                        <a:buNone/>
                      </a:pPr>
                      <a:r>
                        <a:rPr b="1" lang="en" sz="900">
                          <a:solidFill>
                            <a:schemeClr val="dk1"/>
                          </a:solidFill>
                          <a:highlight>
                            <a:schemeClr val="lt1"/>
                          </a:highlight>
                          <a:latin typeface="Roboto"/>
                          <a:ea typeface="Roboto"/>
                          <a:cs typeface="Roboto"/>
                          <a:sym typeface="Roboto"/>
                        </a:rPr>
                        <a:t>ARIMA</a:t>
                      </a:r>
                      <a:endParaRPr b="1" sz="900">
                        <a:solidFill>
                          <a:schemeClr val="dk1"/>
                        </a:solidFill>
                        <a:highlight>
                          <a:schemeClr val="lt1"/>
                        </a:highlight>
                        <a:latin typeface="Roboto"/>
                        <a:ea typeface="Roboto"/>
                        <a:cs typeface="Roboto"/>
                        <a:sym typeface="Roboto"/>
                      </a:endParaRPr>
                    </a:p>
                  </a:txBody>
                  <a:tcPr marT="57150" marB="57150" marR="57150" marL="57150" anchor="ctr">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r>
              <a:tr h="381000">
                <a:tc>
                  <a:txBody>
                    <a:bodyPr/>
                    <a:lstStyle/>
                    <a:p>
                      <a:pPr indent="0" lvl="0" marL="76200" rtl="0" algn="l">
                        <a:spcBef>
                          <a:spcPts val="0"/>
                        </a:spcBef>
                        <a:spcAft>
                          <a:spcPts val="0"/>
                        </a:spcAft>
                        <a:buNone/>
                      </a:pPr>
                      <a:r>
                        <a:rPr lang="en" sz="900">
                          <a:solidFill>
                            <a:schemeClr val="dk1"/>
                          </a:solidFill>
                          <a:highlight>
                            <a:schemeClr val="lt1"/>
                          </a:highlight>
                          <a:latin typeface="Roboto"/>
                          <a:ea typeface="Roboto"/>
                          <a:cs typeface="Roboto"/>
                          <a:sym typeface="Roboto"/>
                        </a:rPr>
                        <a:t>R-squared (R^2) Score</a:t>
                      </a:r>
                      <a:endParaRPr sz="900">
                        <a:solidFill>
                          <a:schemeClr val="dk1"/>
                        </a:solidFill>
                        <a:highlight>
                          <a:schemeClr val="lt1"/>
                        </a:highlight>
                        <a:latin typeface="Roboto"/>
                        <a:ea typeface="Roboto"/>
                        <a:cs typeface="Roboto"/>
                        <a:sym typeface="Roboto"/>
                      </a:endParaRPr>
                    </a:p>
                  </a:txBody>
                  <a:tcPr marT="57150" marB="57150" marR="57150" marL="57150" anchor="ctr">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c>
                  <a:txBody>
                    <a:bodyPr/>
                    <a:lstStyle/>
                    <a:p>
                      <a:pPr indent="0" lvl="0" marL="76200" rtl="0" algn="l">
                        <a:spcBef>
                          <a:spcPts val="0"/>
                        </a:spcBef>
                        <a:spcAft>
                          <a:spcPts val="0"/>
                        </a:spcAft>
                        <a:buNone/>
                      </a:pPr>
                      <a:r>
                        <a:rPr lang="en" sz="900">
                          <a:solidFill>
                            <a:schemeClr val="dk1"/>
                          </a:solidFill>
                          <a:highlight>
                            <a:schemeClr val="lt1"/>
                          </a:highlight>
                          <a:latin typeface="Roboto"/>
                          <a:ea typeface="Roboto"/>
                          <a:cs typeface="Roboto"/>
                          <a:sym typeface="Roboto"/>
                        </a:rPr>
                        <a:t>0.8368</a:t>
                      </a:r>
                      <a:endParaRPr sz="900">
                        <a:solidFill>
                          <a:schemeClr val="dk1"/>
                        </a:solidFill>
                        <a:highlight>
                          <a:schemeClr val="lt1"/>
                        </a:highlight>
                        <a:latin typeface="Roboto"/>
                        <a:ea typeface="Roboto"/>
                        <a:cs typeface="Roboto"/>
                        <a:sym typeface="Roboto"/>
                      </a:endParaRPr>
                    </a:p>
                  </a:txBody>
                  <a:tcPr marT="57150" marB="57150" marR="57150" marL="57150" anchor="ctr">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c>
                  <a:txBody>
                    <a:bodyPr/>
                    <a:lstStyle/>
                    <a:p>
                      <a:pPr indent="0" lvl="0" marL="76200" rtl="0" algn="l">
                        <a:spcBef>
                          <a:spcPts val="0"/>
                        </a:spcBef>
                        <a:spcAft>
                          <a:spcPts val="0"/>
                        </a:spcAft>
                        <a:buNone/>
                      </a:pPr>
                      <a:r>
                        <a:rPr lang="en" sz="900">
                          <a:solidFill>
                            <a:schemeClr val="dk1"/>
                          </a:solidFill>
                          <a:highlight>
                            <a:schemeClr val="lt1"/>
                          </a:highlight>
                          <a:latin typeface="Roboto"/>
                          <a:ea typeface="Roboto"/>
                          <a:cs typeface="Roboto"/>
                          <a:sym typeface="Roboto"/>
                        </a:rPr>
                        <a:t>0.9733</a:t>
                      </a:r>
                      <a:endParaRPr sz="900">
                        <a:solidFill>
                          <a:schemeClr val="dk1"/>
                        </a:solidFill>
                        <a:highlight>
                          <a:schemeClr val="lt1"/>
                        </a:highlight>
                        <a:latin typeface="Roboto"/>
                        <a:ea typeface="Roboto"/>
                        <a:cs typeface="Roboto"/>
                        <a:sym typeface="Roboto"/>
                      </a:endParaRPr>
                    </a:p>
                  </a:txBody>
                  <a:tcPr marT="57150" marB="57150" marR="57150" marL="57150" anchor="ctr">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c>
                  <a:txBody>
                    <a:bodyPr/>
                    <a:lstStyle/>
                    <a:p>
                      <a:pPr indent="0" lvl="0" marL="76200" rtl="0" algn="l">
                        <a:spcBef>
                          <a:spcPts val="0"/>
                        </a:spcBef>
                        <a:spcAft>
                          <a:spcPts val="0"/>
                        </a:spcAft>
                        <a:buNone/>
                      </a:pPr>
                      <a:r>
                        <a:rPr lang="en" sz="900">
                          <a:solidFill>
                            <a:schemeClr val="dk1"/>
                          </a:solidFill>
                          <a:highlight>
                            <a:schemeClr val="lt1"/>
                          </a:highlight>
                          <a:latin typeface="Roboto"/>
                          <a:ea typeface="Roboto"/>
                          <a:cs typeface="Roboto"/>
                          <a:sym typeface="Roboto"/>
                        </a:rPr>
                        <a:t>0.990</a:t>
                      </a:r>
                      <a:endParaRPr sz="900">
                        <a:solidFill>
                          <a:schemeClr val="dk1"/>
                        </a:solidFill>
                        <a:highlight>
                          <a:schemeClr val="lt1"/>
                        </a:highlight>
                        <a:latin typeface="Roboto"/>
                        <a:ea typeface="Roboto"/>
                        <a:cs typeface="Roboto"/>
                        <a:sym typeface="Roboto"/>
                      </a:endParaRPr>
                    </a:p>
                  </a:txBody>
                  <a:tcPr marT="57150" marB="57150" marR="57150" marL="57150" anchor="ctr">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r>
              <a:tr h="381000">
                <a:tc>
                  <a:txBody>
                    <a:bodyPr/>
                    <a:lstStyle/>
                    <a:p>
                      <a:pPr indent="0" lvl="0" marL="76200" rtl="0" algn="l">
                        <a:spcBef>
                          <a:spcPts val="0"/>
                        </a:spcBef>
                        <a:spcAft>
                          <a:spcPts val="0"/>
                        </a:spcAft>
                        <a:buNone/>
                      </a:pPr>
                      <a:r>
                        <a:rPr lang="en" sz="900">
                          <a:solidFill>
                            <a:schemeClr val="dk1"/>
                          </a:solidFill>
                          <a:highlight>
                            <a:schemeClr val="lt1"/>
                          </a:highlight>
                          <a:latin typeface="Roboto"/>
                          <a:ea typeface="Roboto"/>
                          <a:cs typeface="Roboto"/>
                          <a:sym typeface="Roboto"/>
                        </a:rPr>
                        <a:t>Mean Absolute Percentage Error (MAPE)</a:t>
                      </a:r>
                      <a:endParaRPr sz="900">
                        <a:solidFill>
                          <a:schemeClr val="dk1"/>
                        </a:solidFill>
                        <a:highlight>
                          <a:schemeClr val="lt1"/>
                        </a:highlight>
                        <a:latin typeface="Roboto"/>
                        <a:ea typeface="Roboto"/>
                        <a:cs typeface="Roboto"/>
                        <a:sym typeface="Roboto"/>
                      </a:endParaRPr>
                    </a:p>
                  </a:txBody>
                  <a:tcPr marT="57150" marB="57150" marR="57150" marL="57150" anchor="ctr">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c>
                  <a:txBody>
                    <a:bodyPr/>
                    <a:lstStyle/>
                    <a:p>
                      <a:pPr indent="0" lvl="0" marL="76200" rtl="0" algn="l">
                        <a:spcBef>
                          <a:spcPts val="0"/>
                        </a:spcBef>
                        <a:spcAft>
                          <a:spcPts val="0"/>
                        </a:spcAft>
                        <a:buNone/>
                      </a:pPr>
                      <a:r>
                        <a:rPr lang="en" sz="900">
                          <a:solidFill>
                            <a:schemeClr val="dk1"/>
                          </a:solidFill>
                          <a:highlight>
                            <a:schemeClr val="lt1"/>
                          </a:highlight>
                          <a:latin typeface="Roboto"/>
                          <a:ea typeface="Roboto"/>
                          <a:cs typeface="Roboto"/>
                          <a:sym typeface="Roboto"/>
                        </a:rPr>
                        <a:t>12.8127%</a:t>
                      </a:r>
                      <a:endParaRPr sz="900">
                        <a:solidFill>
                          <a:schemeClr val="dk1"/>
                        </a:solidFill>
                        <a:highlight>
                          <a:schemeClr val="lt1"/>
                        </a:highlight>
                        <a:latin typeface="Roboto"/>
                        <a:ea typeface="Roboto"/>
                        <a:cs typeface="Roboto"/>
                        <a:sym typeface="Roboto"/>
                      </a:endParaRPr>
                    </a:p>
                  </a:txBody>
                  <a:tcPr marT="57150" marB="57150" marR="57150" marL="57150" anchor="ctr">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c>
                  <a:txBody>
                    <a:bodyPr/>
                    <a:lstStyle/>
                    <a:p>
                      <a:pPr indent="0" lvl="0" marL="76200" rtl="0" algn="l">
                        <a:spcBef>
                          <a:spcPts val="0"/>
                        </a:spcBef>
                        <a:spcAft>
                          <a:spcPts val="0"/>
                        </a:spcAft>
                        <a:buNone/>
                      </a:pPr>
                      <a:r>
                        <a:rPr lang="en" sz="900">
                          <a:solidFill>
                            <a:schemeClr val="dk1"/>
                          </a:solidFill>
                          <a:highlight>
                            <a:schemeClr val="lt1"/>
                          </a:highlight>
                          <a:latin typeface="Roboto"/>
                          <a:ea typeface="Roboto"/>
                          <a:cs typeface="Roboto"/>
                          <a:sym typeface="Roboto"/>
                        </a:rPr>
                        <a:t>4.4864%</a:t>
                      </a:r>
                      <a:endParaRPr sz="900">
                        <a:solidFill>
                          <a:schemeClr val="dk1"/>
                        </a:solidFill>
                        <a:highlight>
                          <a:schemeClr val="lt1"/>
                        </a:highlight>
                        <a:latin typeface="Roboto"/>
                        <a:ea typeface="Roboto"/>
                        <a:cs typeface="Roboto"/>
                        <a:sym typeface="Roboto"/>
                      </a:endParaRPr>
                    </a:p>
                  </a:txBody>
                  <a:tcPr marT="57150" marB="57150" marR="57150" marL="57150" anchor="ctr">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c>
                  <a:txBody>
                    <a:bodyPr/>
                    <a:lstStyle/>
                    <a:p>
                      <a:pPr indent="0" lvl="0" marL="76200" rtl="0" algn="l">
                        <a:spcBef>
                          <a:spcPts val="0"/>
                        </a:spcBef>
                        <a:spcAft>
                          <a:spcPts val="0"/>
                        </a:spcAft>
                        <a:buNone/>
                      </a:pPr>
                      <a:r>
                        <a:rPr lang="en" sz="900">
                          <a:solidFill>
                            <a:schemeClr val="dk1"/>
                          </a:solidFill>
                          <a:highlight>
                            <a:schemeClr val="lt1"/>
                          </a:highlight>
                          <a:latin typeface="Roboto"/>
                          <a:ea typeface="Roboto"/>
                          <a:cs typeface="Roboto"/>
                          <a:sym typeface="Roboto"/>
                        </a:rPr>
                        <a:t>2.257%</a:t>
                      </a:r>
                      <a:endParaRPr sz="900">
                        <a:solidFill>
                          <a:schemeClr val="dk1"/>
                        </a:solidFill>
                        <a:highlight>
                          <a:schemeClr val="lt1"/>
                        </a:highlight>
                        <a:latin typeface="Roboto"/>
                        <a:ea typeface="Roboto"/>
                        <a:cs typeface="Roboto"/>
                        <a:sym typeface="Roboto"/>
                      </a:endParaRPr>
                    </a:p>
                  </a:txBody>
                  <a:tcPr marT="57150" marB="57150" marR="57150" marL="57150" anchor="ctr">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r>
            </a:tbl>
          </a:graphicData>
        </a:graphic>
      </p:graphicFrame>
      <p:sp>
        <p:nvSpPr>
          <p:cNvPr id="220" name="Google Shape;220;p36"/>
          <p:cNvSpPr txBox="1"/>
          <p:nvPr/>
        </p:nvSpPr>
        <p:spPr>
          <a:xfrm>
            <a:off x="29650" y="3060575"/>
            <a:ext cx="8686800" cy="1985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solidFill>
                  <a:srgbClr val="252525"/>
                </a:solidFill>
                <a:highlight>
                  <a:schemeClr val="lt1"/>
                </a:highlight>
                <a:latin typeface="Times New Roman"/>
                <a:ea typeface="Times New Roman"/>
                <a:cs typeface="Times New Roman"/>
                <a:sym typeface="Times New Roman"/>
              </a:rPr>
              <a:t>Reasons for Choosing ARIMA:</a:t>
            </a:r>
            <a:endParaRPr b="1" sz="1300">
              <a:solidFill>
                <a:srgbClr val="252525"/>
              </a:solidFill>
              <a:highlight>
                <a:schemeClr val="lt1"/>
              </a:highlight>
              <a:latin typeface="Times New Roman"/>
              <a:ea typeface="Times New Roman"/>
              <a:cs typeface="Times New Roman"/>
              <a:sym typeface="Times New Roman"/>
            </a:endParaRPr>
          </a:p>
          <a:p>
            <a:pPr indent="0" lvl="0" marL="0" rtl="0" algn="l">
              <a:spcBef>
                <a:spcPts val="0"/>
              </a:spcBef>
              <a:spcAft>
                <a:spcPts val="0"/>
              </a:spcAft>
              <a:buNone/>
            </a:pPr>
            <a:r>
              <a:rPr lang="en" sz="1300">
                <a:solidFill>
                  <a:srgbClr val="252525"/>
                </a:solidFill>
                <a:highlight>
                  <a:schemeClr val="lt1"/>
                </a:highlight>
                <a:latin typeface="Times New Roman"/>
                <a:ea typeface="Times New Roman"/>
                <a:cs typeface="Times New Roman"/>
                <a:sym typeface="Times New Roman"/>
              </a:rPr>
              <a:t>Considering the comprehensive evaluation metrics, ARIMA emerges as the preferred model for this particular validation set. Its superior performance in terms of R-squared and MAPE suggests that ARIMA provides more accurate and reliable predictions compared to XGBoost and LSTM for the given data.</a:t>
            </a:r>
            <a:endParaRPr sz="1300">
              <a:solidFill>
                <a:srgbClr val="252525"/>
              </a:solidFill>
              <a:highlight>
                <a:schemeClr val="lt1"/>
              </a:highlight>
              <a:latin typeface="Times New Roman"/>
              <a:ea typeface="Times New Roman"/>
              <a:cs typeface="Times New Roman"/>
              <a:sym typeface="Times New Roman"/>
            </a:endParaRPr>
          </a:p>
          <a:p>
            <a:pPr indent="0" lvl="0" marL="0" rtl="0" algn="l">
              <a:spcBef>
                <a:spcPts val="0"/>
              </a:spcBef>
              <a:spcAft>
                <a:spcPts val="0"/>
              </a:spcAft>
              <a:buNone/>
            </a:pPr>
            <a:r>
              <a:t/>
            </a:r>
            <a:endParaRPr sz="1300">
              <a:solidFill>
                <a:srgbClr val="252525"/>
              </a:solidFill>
              <a:highlight>
                <a:schemeClr val="lt1"/>
              </a:highlight>
              <a:latin typeface="Times New Roman"/>
              <a:ea typeface="Times New Roman"/>
              <a:cs typeface="Times New Roman"/>
              <a:sym typeface="Times New Roman"/>
            </a:endParaRPr>
          </a:p>
          <a:p>
            <a:pPr indent="0" lvl="0" marL="0" rtl="0" algn="l">
              <a:spcBef>
                <a:spcPts val="0"/>
              </a:spcBef>
              <a:spcAft>
                <a:spcPts val="0"/>
              </a:spcAft>
              <a:buNone/>
            </a:pPr>
            <a:r>
              <a:rPr b="1" lang="en" sz="1300">
                <a:solidFill>
                  <a:srgbClr val="252525"/>
                </a:solidFill>
                <a:highlight>
                  <a:schemeClr val="lt1"/>
                </a:highlight>
                <a:latin typeface="Times New Roman"/>
                <a:ea typeface="Times New Roman"/>
                <a:cs typeface="Times New Roman"/>
                <a:sym typeface="Times New Roman"/>
              </a:rPr>
              <a:t>Statistical Model:</a:t>
            </a:r>
            <a:r>
              <a:rPr lang="en" sz="1300">
                <a:solidFill>
                  <a:srgbClr val="252525"/>
                </a:solidFill>
                <a:highlight>
                  <a:schemeClr val="lt1"/>
                </a:highlight>
                <a:latin typeface="Times New Roman"/>
                <a:ea typeface="Times New Roman"/>
                <a:cs typeface="Times New Roman"/>
                <a:sym typeface="Times New Roman"/>
              </a:rPr>
              <a:t> ARIMA is a statistical time series model, and its strong performance on this dataset suggests that it captures the underlying patterns and trends effectively.</a:t>
            </a:r>
            <a:endParaRPr sz="1300">
              <a:solidFill>
                <a:srgbClr val="252525"/>
              </a:solidFill>
              <a:highlight>
                <a:schemeClr val="lt1"/>
              </a:highlight>
              <a:latin typeface="Times New Roman"/>
              <a:ea typeface="Times New Roman"/>
              <a:cs typeface="Times New Roman"/>
              <a:sym typeface="Times New Roman"/>
            </a:endParaRPr>
          </a:p>
          <a:p>
            <a:pPr indent="0" lvl="0" marL="0" rtl="0" algn="l">
              <a:spcBef>
                <a:spcPts val="0"/>
              </a:spcBef>
              <a:spcAft>
                <a:spcPts val="0"/>
              </a:spcAft>
              <a:buNone/>
            </a:pPr>
            <a:r>
              <a:rPr lang="en" sz="1300">
                <a:solidFill>
                  <a:srgbClr val="252525"/>
                </a:solidFill>
                <a:highlight>
                  <a:schemeClr val="lt1"/>
                </a:highlight>
                <a:latin typeface="Times New Roman"/>
                <a:ea typeface="Times New Roman"/>
                <a:cs typeface="Times New Roman"/>
                <a:sym typeface="Times New Roman"/>
              </a:rPr>
              <a:t>In summary, based on the evaluation metrics, ARIMA outperforms XGBoost and LSTM on the validation set, demonstrating higher accuracy and a better fit to the given time series data.</a:t>
            </a:r>
            <a:endParaRPr sz="1500">
              <a:highlight>
                <a:schemeClr val="lt1"/>
              </a:highlight>
              <a:latin typeface="Times New Roman"/>
              <a:ea typeface="Times New Roman"/>
              <a:cs typeface="Times New Roman"/>
              <a:sym typeface="Times New Roman"/>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37"/>
          <p:cNvSpPr txBox="1"/>
          <p:nvPr>
            <p:ph type="title"/>
          </p:nvPr>
        </p:nvSpPr>
        <p:spPr>
          <a:xfrm>
            <a:off x="372125" y="907675"/>
            <a:ext cx="8229600" cy="3819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b="1" lang="en" sz="2100">
                <a:solidFill>
                  <a:srgbClr val="252525"/>
                </a:solidFill>
                <a:highlight>
                  <a:srgbClr val="FFFFFF"/>
                </a:highlight>
                <a:latin typeface="Times New Roman"/>
                <a:ea typeface="Times New Roman"/>
                <a:cs typeface="Times New Roman"/>
                <a:sym typeface="Times New Roman"/>
              </a:rPr>
              <a:t>ARIMA’s </a:t>
            </a:r>
            <a:r>
              <a:rPr b="1" lang="en" sz="2100">
                <a:solidFill>
                  <a:srgbClr val="252525"/>
                </a:solidFill>
                <a:highlight>
                  <a:srgbClr val="FFFFFF"/>
                </a:highlight>
                <a:latin typeface="Times New Roman"/>
                <a:ea typeface="Times New Roman"/>
                <a:cs typeface="Times New Roman"/>
                <a:sym typeface="Times New Roman"/>
              </a:rPr>
              <a:t>prediction</a:t>
            </a:r>
            <a:r>
              <a:rPr b="1" lang="en" sz="2100">
                <a:solidFill>
                  <a:srgbClr val="252525"/>
                </a:solidFill>
                <a:highlight>
                  <a:srgbClr val="FFFFFF"/>
                </a:highlight>
                <a:latin typeface="Times New Roman"/>
                <a:ea typeface="Times New Roman"/>
                <a:cs typeface="Times New Roman"/>
                <a:sym typeface="Times New Roman"/>
              </a:rPr>
              <a:t> metrics on Testing set</a:t>
            </a:r>
            <a:endParaRPr b="1" sz="2100">
              <a:solidFill>
                <a:srgbClr val="252525"/>
              </a:solidFill>
              <a:highlight>
                <a:srgbClr val="EDFAFF"/>
              </a:highlight>
              <a:latin typeface="Times New Roman"/>
              <a:ea typeface="Times New Roman"/>
              <a:cs typeface="Times New Roman"/>
              <a:sym typeface="Times New Roman"/>
            </a:endParaRPr>
          </a:p>
        </p:txBody>
      </p:sp>
      <p:graphicFrame>
        <p:nvGraphicFramePr>
          <p:cNvPr id="226" name="Google Shape;226;p37"/>
          <p:cNvGraphicFramePr/>
          <p:nvPr/>
        </p:nvGraphicFramePr>
        <p:xfrm>
          <a:off x="952500" y="1804550"/>
          <a:ext cx="3000000" cy="3000000"/>
        </p:xfrm>
        <a:graphic>
          <a:graphicData uri="http://schemas.openxmlformats.org/drawingml/2006/table">
            <a:tbl>
              <a:tblPr>
                <a:noFill/>
                <a:tableStyleId>{430981D2-F57A-46DC-A898-96B49E43773F}</a:tableStyleId>
              </a:tblPr>
              <a:tblGrid>
                <a:gridCol w="3619500"/>
                <a:gridCol w="3619500"/>
              </a:tblGrid>
              <a:tr h="381000">
                <a:tc>
                  <a:txBody>
                    <a:bodyPr/>
                    <a:lstStyle/>
                    <a:p>
                      <a:pPr indent="0" lvl="0" marL="0" rtl="0" algn="ctr">
                        <a:lnSpc>
                          <a:spcPct val="171429"/>
                        </a:lnSpc>
                        <a:spcBef>
                          <a:spcPts val="0"/>
                        </a:spcBef>
                        <a:spcAft>
                          <a:spcPts val="0"/>
                        </a:spcAft>
                        <a:buNone/>
                      </a:pPr>
                      <a:r>
                        <a:rPr b="1" lang="en" sz="950">
                          <a:solidFill>
                            <a:schemeClr val="dk1"/>
                          </a:solidFill>
                          <a:highlight>
                            <a:schemeClr val="lt1"/>
                          </a:highlight>
                          <a:latin typeface="Roboto"/>
                          <a:ea typeface="Roboto"/>
                          <a:cs typeface="Roboto"/>
                          <a:sym typeface="Roboto"/>
                        </a:rPr>
                        <a:t>Metric</a:t>
                      </a:r>
                      <a:endParaRPr b="1" sz="950">
                        <a:solidFill>
                          <a:schemeClr val="dk1"/>
                        </a:solidFill>
                        <a:highlight>
                          <a:schemeClr val="lt1"/>
                        </a:highlight>
                        <a:latin typeface="Roboto"/>
                        <a:ea typeface="Roboto"/>
                        <a:cs typeface="Roboto"/>
                        <a:sym typeface="Roboto"/>
                      </a:endParaRPr>
                    </a:p>
                  </a:txBody>
                  <a:tcPr marT="91425" marB="91425" marR="91425" marL="91425" anchor="b">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c>
                  <a:txBody>
                    <a:bodyPr/>
                    <a:lstStyle/>
                    <a:p>
                      <a:pPr indent="0" lvl="0" marL="0" rtl="0" algn="ctr">
                        <a:lnSpc>
                          <a:spcPct val="171429"/>
                        </a:lnSpc>
                        <a:spcBef>
                          <a:spcPts val="0"/>
                        </a:spcBef>
                        <a:spcAft>
                          <a:spcPts val="0"/>
                        </a:spcAft>
                        <a:buNone/>
                      </a:pPr>
                      <a:r>
                        <a:rPr b="1" lang="en" sz="950">
                          <a:solidFill>
                            <a:schemeClr val="dk1"/>
                          </a:solidFill>
                          <a:highlight>
                            <a:schemeClr val="lt1"/>
                          </a:highlight>
                          <a:latin typeface="Roboto"/>
                          <a:ea typeface="Roboto"/>
                          <a:cs typeface="Roboto"/>
                          <a:sym typeface="Roboto"/>
                        </a:rPr>
                        <a:t>Test Data</a:t>
                      </a:r>
                      <a:endParaRPr b="1" sz="950">
                        <a:solidFill>
                          <a:schemeClr val="dk1"/>
                        </a:solidFill>
                        <a:highlight>
                          <a:schemeClr val="lt1"/>
                        </a:highlight>
                        <a:latin typeface="Roboto"/>
                        <a:ea typeface="Roboto"/>
                        <a:cs typeface="Roboto"/>
                        <a:sym typeface="Roboto"/>
                      </a:endParaRPr>
                    </a:p>
                  </a:txBody>
                  <a:tcPr marT="91425" marB="91425" marR="91425" marL="91425" anchor="b">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r>
              <a:tr h="381000">
                <a:tc>
                  <a:txBody>
                    <a:bodyPr/>
                    <a:lstStyle/>
                    <a:p>
                      <a:pPr indent="0" lvl="0" marL="0" rtl="0" algn="l">
                        <a:lnSpc>
                          <a:spcPct val="171429"/>
                        </a:lnSpc>
                        <a:spcBef>
                          <a:spcPts val="0"/>
                        </a:spcBef>
                        <a:spcAft>
                          <a:spcPts val="0"/>
                        </a:spcAft>
                        <a:buNone/>
                      </a:pPr>
                      <a:r>
                        <a:rPr lang="en" sz="950">
                          <a:solidFill>
                            <a:schemeClr val="dk1"/>
                          </a:solidFill>
                          <a:highlight>
                            <a:schemeClr val="lt1"/>
                          </a:highlight>
                          <a:latin typeface="Roboto"/>
                          <a:ea typeface="Roboto"/>
                          <a:cs typeface="Roboto"/>
                          <a:sym typeface="Roboto"/>
                        </a:rPr>
                        <a:t>Mean Squared Error (MSE)</a:t>
                      </a:r>
                      <a:endParaRPr sz="950">
                        <a:solidFill>
                          <a:schemeClr val="dk1"/>
                        </a:solidFill>
                        <a:highlight>
                          <a:schemeClr val="lt1"/>
                        </a:highlight>
                        <a:latin typeface="Roboto"/>
                        <a:ea typeface="Roboto"/>
                        <a:cs typeface="Roboto"/>
                        <a:sym typeface="Roboto"/>
                      </a:endParaRPr>
                    </a:p>
                  </a:txBody>
                  <a:tcPr marT="91425" marB="91425" marR="91425" marL="91425" anchor="ctr">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c>
                  <a:txBody>
                    <a:bodyPr/>
                    <a:lstStyle/>
                    <a:p>
                      <a:pPr indent="0" lvl="0" marL="0" rtl="0" algn="l">
                        <a:lnSpc>
                          <a:spcPct val="171429"/>
                        </a:lnSpc>
                        <a:spcBef>
                          <a:spcPts val="0"/>
                        </a:spcBef>
                        <a:spcAft>
                          <a:spcPts val="0"/>
                        </a:spcAft>
                        <a:buNone/>
                      </a:pPr>
                      <a:r>
                        <a:rPr lang="en" sz="950">
                          <a:solidFill>
                            <a:schemeClr val="dk1"/>
                          </a:solidFill>
                          <a:highlight>
                            <a:schemeClr val="lt1"/>
                          </a:highlight>
                          <a:latin typeface="Roboto"/>
                          <a:ea typeface="Roboto"/>
                          <a:cs typeface="Roboto"/>
                          <a:sym typeface="Roboto"/>
                        </a:rPr>
                        <a:t>409628.746</a:t>
                      </a:r>
                      <a:endParaRPr sz="950">
                        <a:solidFill>
                          <a:schemeClr val="dk1"/>
                        </a:solidFill>
                        <a:highlight>
                          <a:schemeClr val="lt1"/>
                        </a:highlight>
                        <a:latin typeface="Roboto"/>
                        <a:ea typeface="Roboto"/>
                        <a:cs typeface="Roboto"/>
                        <a:sym typeface="Roboto"/>
                      </a:endParaRPr>
                    </a:p>
                  </a:txBody>
                  <a:tcPr marT="91425" marB="91425" marR="91425" marL="91425" anchor="ctr">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r>
              <a:tr h="381000">
                <a:tc>
                  <a:txBody>
                    <a:bodyPr/>
                    <a:lstStyle/>
                    <a:p>
                      <a:pPr indent="0" lvl="0" marL="0" rtl="0" algn="l">
                        <a:lnSpc>
                          <a:spcPct val="171429"/>
                        </a:lnSpc>
                        <a:spcBef>
                          <a:spcPts val="0"/>
                        </a:spcBef>
                        <a:spcAft>
                          <a:spcPts val="0"/>
                        </a:spcAft>
                        <a:buNone/>
                      </a:pPr>
                      <a:r>
                        <a:rPr lang="en" sz="950">
                          <a:solidFill>
                            <a:schemeClr val="dk1"/>
                          </a:solidFill>
                          <a:highlight>
                            <a:schemeClr val="lt1"/>
                          </a:highlight>
                          <a:latin typeface="Roboto"/>
                          <a:ea typeface="Roboto"/>
                          <a:cs typeface="Roboto"/>
                          <a:sym typeface="Roboto"/>
                        </a:rPr>
                        <a:t>Root Mean Squared Error (RMSE)</a:t>
                      </a:r>
                      <a:endParaRPr sz="950">
                        <a:solidFill>
                          <a:schemeClr val="dk1"/>
                        </a:solidFill>
                        <a:highlight>
                          <a:schemeClr val="lt1"/>
                        </a:highlight>
                        <a:latin typeface="Roboto"/>
                        <a:ea typeface="Roboto"/>
                        <a:cs typeface="Roboto"/>
                        <a:sym typeface="Roboto"/>
                      </a:endParaRPr>
                    </a:p>
                  </a:txBody>
                  <a:tcPr marT="91425" marB="91425" marR="91425" marL="91425" anchor="ctr">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c>
                  <a:txBody>
                    <a:bodyPr/>
                    <a:lstStyle/>
                    <a:p>
                      <a:pPr indent="0" lvl="0" marL="0" rtl="0" algn="l">
                        <a:lnSpc>
                          <a:spcPct val="171429"/>
                        </a:lnSpc>
                        <a:spcBef>
                          <a:spcPts val="0"/>
                        </a:spcBef>
                        <a:spcAft>
                          <a:spcPts val="0"/>
                        </a:spcAft>
                        <a:buNone/>
                      </a:pPr>
                      <a:r>
                        <a:rPr lang="en" sz="950">
                          <a:solidFill>
                            <a:schemeClr val="dk1"/>
                          </a:solidFill>
                          <a:highlight>
                            <a:schemeClr val="lt1"/>
                          </a:highlight>
                          <a:latin typeface="Roboto"/>
                          <a:ea typeface="Roboto"/>
                          <a:cs typeface="Roboto"/>
                          <a:sym typeface="Roboto"/>
                        </a:rPr>
                        <a:t>640.022</a:t>
                      </a:r>
                      <a:endParaRPr sz="950">
                        <a:solidFill>
                          <a:schemeClr val="dk1"/>
                        </a:solidFill>
                        <a:highlight>
                          <a:schemeClr val="lt1"/>
                        </a:highlight>
                        <a:latin typeface="Roboto"/>
                        <a:ea typeface="Roboto"/>
                        <a:cs typeface="Roboto"/>
                        <a:sym typeface="Roboto"/>
                      </a:endParaRPr>
                    </a:p>
                  </a:txBody>
                  <a:tcPr marT="91425" marB="91425" marR="91425" marL="91425" anchor="ctr">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r>
              <a:tr h="381000">
                <a:tc>
                  <a:txBody>
                    <a:bodyPr/>
                    <a:lstStyle/>
                    <a:p>
                      <a:pPr indent="0" lvl="0" marL="0" rtl="0" algn="l">
                        <a:lnSpc>
                          <a:spcPct val="171429"/>
                        </a:lnSpc>
                        <a:spcBef>
                          <a:spcPts val="0"/>
                        </a:spcBef>
                        <a:spcAft>
                          <a:spcPts val="0"/>
                        </a:spcAft>
                        <a:buNone/>
                      </a:pPr>
                      <a:r>
                        <a:rPr lang="en" sz="950">
                          <a:solidFill>
                            <a:schemeClr val="dk1"/>
                          </a:solidFill>
                          <a:highlight>
                            <a:schemeClr val="lt1"/>
                          </a:highlight>
                          <a:latin typeface="Roboto"/>
                          <a:ea typeface="Roboto"/>
                          <a:cs typeface="Roboto"/>
                          <a:sym typeface="Roboto"/>
                        </a:rPr>
                        <a:t>R-squared (R^2) Score</a:t>
                      </a:r>
                      <a:endParaRPr sz="950">
                        <a:solidFill>
                          <a:schemeClr val="dk1"/>
                        </a:solidFill>
                        <a:highlight>
                          <a:schemeClr val="lt1"/>
                        </a:highlight>
                        <a:latin typeface="Roboto"/>
                        <a:ea typeface="Roboto"/>
                        <a:cs typeface="Roboto"/>
                        <a:sym typeface="Roboto"/>
                      </a:endParaRPr>
                    </a:p>
                  </a:txBody>
                  <a:tcPr marT="91425" marB="91425" marR="91425" marL="91425" anchor="ctr">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c>
                  <a:txBody>
                    <a:bodyPr/>
                    <a:lstStyle/>
                    <a:p>
                      <a:pPr indent="0" lvl="0" marL="0" rtl="0" algn="l">
                        <a:lnSpc>
                          <a:spcPct val="171429"/>
                        </a:lnSpc>
                        <a:spcBef>
                          <a:spcPts val="0"/>
                        </a:spcBef>
                        <a:spcAft>
                          <a:spcPts val="0"/>
                        </a:spcAft>
                        <a:buNone/>
                      </a:pPr>
                      <a:r>
                        <a:rPr lang="en" sz="950">
                          <a:solidFill>
                            <a:schemeClr val="dk1"/>
                          </a:solidFill>
                          <a:highlight>
                            <a:schemeClr val="lt1"/>
                          </a:highlight>
                          <a:latin typeface="Roboto"/>
                          <a:ea typeface="Roboto"/>
                          <a:cs typeface="Roboto"/>
                          <a:sym typeface="Roboto"/>
                        </a:rPr>
                        <a:t>0.982</a:t>
                      </a:r>
                      <a:endParaRPr sz="950">
                        <a:solidFill>
                          <a:schemeClr val="dk1"/>
                        </a:solidFill>
                        <a:highlight>
                          <a:schemeClr val="lt1"/>
                        </a:highlight>
                        <a:latin typeface="Roboto"/>
                        <a:ea typeface="Roboto"/>
                        <a:cs typeface="Roboto"/>
                        <a:sym typeface="Roboto"/>
                      </a:endParaRPr>
                    </a:p>
                  </a:txBody>
                  <a:tcPr marT="91425" marB="91425" marR="91425" marL="91425" anchor="ctr">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r>
              <a:tr h="381000">
                <a:tc>
                  <a:txBody>
                    <a:bodyPr/>
                    <a:lstStyle/>
                    <a:p>
                      <a:pPr indent="0" lvl="0" marL="0" rtl="0" algn="l">
                        <a:lnSpc>
                          <a:spcPct val="171429"/>
                        </a:lnSpc>
                        <a:spcBef>
                          <a:spcPts val="0"/>
                        </a:spcBef>
                        <a:spcAft>
                          <a:spcPts val="0"/>
                        </a:spcAft>
                        <a:buNone/>
                      </a:pPr>
                      <a:r>
                        <a:rPr lang="en" sz="950">
                          <a:solidFill>
                            <a:schemeClr val="dk1"/>
                          </a:solidFill>
                          <a:highlight>
                            <a:schemeClr val="lt1"/>
                          </a:highlight>
                          <a:latin typeface="Roboto"/>
                          <a:ea typeface="Roboto"/>
                          <a:cs typeface="Roboto"/>
                          <a:sym typeface="Roboto"/>
                        </a:rPr>
                        <a:t>Mean Absolute Error (MAE)</a:t>
                      </a:r>
                      <a:endParaRPr sz="950">
                        <a:solidFill>
                          <a:schemeClr val="dk1"/>
                        </a:solidFill>
                        <a:highlight>
                          <a:schemeClr val="lt1"/>
                        </a:highlight>
                        <a:latin typeface="Roboto"/>
                        <a:ea typeface="Roboto"/>
                        <a:cs typeface="Roboto"/>
                        <a:sym typeface="Roboto"/>
                      </a:endParaRPr>
                    </a:p>
                  </a:txBody>
                  <a:tcPr marT="91425" marB="91425" marR="91425" marL="91425" anchor="ctr">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c>
                  <a:txBody>
                    <a:bodyPr/>
                    <a:lstStyle/>
                    <a:p>
                      <a:pPr indent="0" lvl="0" marL="0" rtl="0" algn="l">
                        <a:lnSpc>
                          <a:spcPct val="171429"/>
                        </a:lnSpc>
                        <a:spcBef>
                          <a:spcPts val="0"/>
                        </a:spcBef>
                        <a:spcAft>
                          <a:spcPts val="0"/>
                        </a:spcAft>
                        <a:buNone/>
                      </a:pPr>
                      <a:r>
                        <a:rPr lang="en" sz="950">
                          <a:solidFill>
                            <a:schemeClr val="dk1"/>
                          </a:solidFill>
                          <a:highlight>
                            <a:schemeClr val="lt1"/>
                          </a:highlight>
                          <a:latin typeface="Roboto"/>
                          <a:ea typeface="Roboto"/>
                          <a:cs typeface="Roboto"/>
                          <a:sym typeface="Roboto"/>
                        </a:rPr>
                        <a:t>428.725</a:t>
                      </a:r>
                      <a:endParaRPr sz="950">
                        <a:solidFill>
                          <a:schemeClr val="dk1"/>
                        </a:solidFill>
                        <a:highlight>
                          <a:schemeClr val="lt1"/>
                        </a:highlight>
                        <a:latin typeface="Roboto"/>
                        <a:ea typeface="Roboto"/>
                        <a:cs typeface="Roboto"/>
                        <a:sym typeface="Roboto"/>
                      </a:endParaRPr>
                    </a:p>
                  </a:txBody>
                  <a:tcPr marT="91425" marB="91425" marR="91425" marL="91425" anchor="ctr">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r>
              <a:tr h="381000">
                <a:tc>
                  <a:txBody>
                    <a:bodyPr/>
                    <a:lstStyle/>
                    <a:p>
                      <a:pPr indent="0" lvl="0" marL="0" rtl="0" algn="l">
                        <a:lnSpc>
                          <a:spcPct val="171429"/>
                        </a:lnSpc>
                        <a:spcBef>
                          <a:spcPts val="0"/>
                        </a:spcBef>
                        <a:spcAft>
                          <a:spcPts val="0"/>
                        </a:spcAft>
                        <a:buNone/>
                      </a:pPr>
                      <a:r>
                        <a:rPr lang="en" sz="950">
                          <a:solidFill>
                            <a:schemeClr val="dk1"/>
                          </a:solidFill>
                          <a:highlight>
                            <a:schemeClr val="lt1"/>
                          </a:highlight>
                          <a:latin typeface="Roboto"/>
                          <a:ea typeface="Roboto"/>
                          <a:cs typeface="Roboto"/>
                          <a:sym typeface="Roboto"/>
                        </a:rPr>
                        <a:t>Mean Absolute Percentage Error (MAPE)</a:t>
                      </a:r>
                      <a:endParaRPr sz="950">
                        <a:solidFill>
                          <a:schemeClr val="dk1"/>
                        </a:solidFill>
                        <a:highlight>
                          <a:schemeClr val="lt1"/>
                        </a:highlight>
                        <a:latin typeface="Roboto"/>
                        <a:ea typeface="Roboto"/>
                        <a:cs typeface="Roboto"/>
                        <a:sym typeface="Roboto"/>
                      </a:endParaRPr>
                    </a:p>
                  </a:txBody>
                  <a:tcPr marT="91425" marB="91425" marR="91425" marL="91425" anchor="ctr">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c>
                  <a:txBody>
                    <a:bodyPr/>
                    <a:lstStyle/>
                    <a:p>
                      <a:pPr indent="0" lvl="0" marL="0" rtl="0" algn="l">
                        <a:lnSpc>
                          <a:spcPct val="171429"/>
                        </a:lnSpc>
                        <a:spcBef>
                          <a:spcPts val="0"/>
                        </a:spcBef>
                        <a:spcAft>
                          <a:spcPts val="0"/>
                        </a:spcAft>
                        <a:buNone/>
                      </a:pPr>
                      <a:r>
                        <a:rPr lang="en" sz="950">
                          <a:solidFill>
                            <a:schemeClr val="dk1"/>
                          </a:solidFill>
                          <a:highlight>
                            <a:schemeClr val="lt1"/>
                          </a:highlight>
                          <a:latin typeface="Roboto"/>
                          <a:ea typeface="Roboto"/>
                          <a:cs typeface="Roboto"/>
                          <a:sym typeface="Roboto"/>
                        </a:rPr>
                        <a:t>1.532%</a:t>
                      </a:r>
                      <a:endParaRPr sz="950">
                        <a:solidFill>
                          <a:schemeClr val="dk1"/>
                        </a:solidFill>
                        <a:highlight>
                          <a:schemeClr val="lt1"/>
                        </a:highlight>
                        <a:latin typeface="Roboto"/>
                        <a:ea typeface="Roboto"/>
                        <a:cs typeface="Roboto"/>
                        <a:sym typeface="Roboto"/>
                      </a:endParaRPr>
                    </a:p>
                  </a:txBody>
                  <a:tcPr marT="91425" marB="91425" marR="91425" marL="91425" anchor="ctr">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r>
            </a:tbl>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pic>
        <p:nvPicPr>
          <p:cNvPr id="231" name="Google Shape;231;p38"/>
          <p:cNvPicPr preferRelativeResize="0"/>
          <p:nvPr/>
        </p:nvPicPr>
        <p:blipFill>
          <a:blip r:embed="rId3">
            <a:alphaModFix/>
          </a:blip>
          <a:stretch>
            <a:fillRect/>
          </a:stretch>
        </p:blipFill>
        <p:spPr>
          <a:xfrm>
            <a:off x="1146100" y="759750"/>
            <a:ext cx="6851800" cy="40851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pic>
        <p:nvPicPr>
          <p:cNvPr id="236" name="Google Shape;236;p39"/>
          <p:cNvPicPr preferRelativeResize="0"/>
          <p:nvPr/>
        </p:nvPicPr>
        <p:blipFill>
          <a:blip r:embed="rId3">
            <a:alphaModFix/>
          </a:blip>
          <a:stretch>
            <a:fillRect/>
          </a:stretch>
        </p:blipFill>
        <p:spPr>
          <a:xfrm>
            <a:off x="247925" y="1021700"/>
            <a:ext cx="6333449" cy="4129275"/>
          </a:xfrm>
          <a:prstGeom prst="rect">
            <a:avLst/>
          </a:prstGeom>
          <a:noFill/>
          <a:ln>
            <a:noFill/>
          </a:ln>
        </p:spPr>
      </p:pic>
      <p:sp>
        <p:nvSpPr>
          <p:cNvPr id="237" name="Google Shape;237;p39"/>
          <p:cNvSpPr txBox="1"/>
          <p:nvPr/>
        </p:nvSpPr>
        <p:spPr>
          <a:xfrm>
            <a:off x="3161550" y="652400"/>
            <a:ext cx="39483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rgbClr val="252525"/>
                </a:solidFill>
                <a:highlight>
                  <a:schemeClr val="lt1"/>
                </a:highlight>
                <a:latin typeface="Times New Roman"/>
                <a:ea typeface="Times New Roman"/>
                <a:cs typeface="Times New Roman"/>
                <a:sym typeface="Times New Roman"/>
              </a:rPr>
              <a:t>Forecast Next 7 Days with ARIMA Model</a:t>
            </a:r>
            <a:endParaRPr b="1" sz="1800">
              <a:highlight>
                <a:schemeClr val="lt1"/>
              </a:highlight>
              <a:latin typeface="Times New Roman"/>
              <a:ea typeface="Times New Roman"/>
              <a:cs typeface="Times New Roman"/>
              <a:sym typeface="Times New Roman"/>
            </a:endParaRPr>
          </a:p>
        </p:txBody>
      </p:sp>
      <p:sp>
        <p:nvSpPr>
          <p:cNvPr id="238" name="Google Shape;238;p39"/>
          <p:cNvSpPr txBox="1"/>
          <p:nvPr/>
        </p:nvSpPr>
        <p:spPr>
          <a:xfrm>
            <a:off x="6631250" y="1592400"/>
            <a:ext cx="2297400" cy="184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Times New Roman"/>
                <a:ea typeface="Times New Roman"/>
                <a:cs typeface="Times New Roman"/>
                <a:sym typeface="Times New Roman"/>
              </a:rPr>
              <a:t>We find a strong degree of consistency between the projections produced by the ARIMA model and the actual Bitcoin closing prices based on historical data from Yahoo. This attests to the ARIMA model's predictive power for Bitcoin prices.</a:t>
            </a:r>
            <a:endParaRPr sz="1200">
              <a:latin typeface="Times New Roman"/>
              <a:ea typeface="Times New Roman"/>
              <a:cs typeface="Times New Roman"/>
              <a:sym typeface="Times New Roman"/>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40"/>
          <p:cNvSpPr txBox="1"/>
          <p:nvPr>
            <p:ph type="title"/>
          </p:nvPr>
        </p:nvSpPr>
        <p:spPr>
          <a:xfrm>
            <a:off x="457200" y="702644"/>
            <a:ext cx="8229600" cy="6441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b="1" lang="en" sz="2200">
                <a:solidFill>
                  <a:srgbClr val="252525"/>
                </a:solidFill>
                <a:highlight>
                  <a:schemeClr val="lt1"/>
                </a:highlight>
                <a:latin typeface="Times New Roman"/>
                <a:ea typeface="Times New Roman"/>
                <a:cs typeface="Times New Roman"/>
                <a:sym typeface="Times New Roman"/>
              </a:rPr>
              <a:t>Insights and Future Scope</a:t>
            </a:r>
            <a:endParaRPr b="1" sz="5400">
              <a:highlight>
                <a:schemeClr val="lt1"/>
              </a:highlight>
              <a:latin typeface="Times New Roman"/>
              <a:ea typeface="Times New Roman"/>
              <a:cs typeface="Times New Roman"/>
              <a:sym typeface="Times New Roman"/>
            </a:endParaRPr>
          </a:p>
        </p:txBody>
      </p:sp>
      <p:sp>
        <p:nvSpPr>
          <p:cNvPr id="244" name="Google Shape;244;p40"/>
          <p:cNvSpPr txBox="1"/>
          <p:nvPr/>
        </p:nvSpPr>
        <p:spPr>
          <a:xfrm>
            <a:off x="393150" y="1534150"/>
            <a:ext cx="8357700" cy="30861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 sz="1300">
                <a:solidFill>
                  <a:srgbClr val="252525"/>
                </a:solidFill>
                <a:highlight>
                  <a:srgbClr val="FFFFFF"/>
                </a:highlight>
                <a:latin typeface="Times New Roman"/>
                <a:ea typeface="Times New Roman"/>
                <a:cs typeface="Times New Roman"/>
                <a:sym typeface="Times New Roman"/>
              </a:rPr>
              <a:t>Insights:</a:t>
            </a:r>
            <a:endParaRPr b="1" sz="1300">
              <a:solidFill>
                <a:srgbClr val="252525"/>
              </a:solidFill>
              <a:highlight>
                <a:srgbClr val="FFFFFF"/>
              </a:highlight>
              <a:latin typeface="Times New Roman"/>
              <a:ea typeface="Times New Roman"/>
              <a:cs typeface="Times New Roman"/>
              <a:sym typeface="Times New Roman"/>
            </a:endParaRPr>
          </a:p>
          <a:p>
            <a:pPr indent="-311150" lvl="0" marL="457200" rtl="0" algn="l">
              <a:lnSpc>
                <a:spcPct val="150000"/>
              </a:lnSpc>
              <a:spcBef>
                <a:spcPts val="0"/>
              </a:spcBef>
              <a:spcAft>
                <a:spcPts val="0"/>
              </a:spcAft>
              <a:buClr>
                <a:srgbClr val="252525"/>
              </a:buClr>
              <a:buSzPts val="1300"/>
              <a:buFont typeface="Times New Roman"/>
              <a:buChar char="●"/>
            </a:pPr>
            <a:r>
              <a:rPr lang="en" sz="1300">
                <a:solidFill>
                  <a:srgbClr val="252525"/>
                </a:solidFill>
                <a:highlight>
                  <a:srgbClr val="FFFFFF"/>
                </a:highlight>
                <a:latin typeface="Times New Roman"/>
                <a:ea typeface="Times New Roman"/>
                <a:cs typeface="Times New Roman"/>
                <a:sym typeface="Times New Roman"/>
              </a:rPr>
              <a:t>ARIMA model shows high accuracy in predicting Bitcoin prices.</a:t>
            </a:r>
            <a:endParaRPr sz="1300">
              <a:solidFill>
                <a:srgbClr val="252525"/>
              </a:solidFill>
              <a:highlight>
                <a:srgbClr val="FFFFFF"/>
              </a:highlight>
              <a:latin typeface="Times New Roman"/>
              <a:ea typeface="Times New Roman"/>
              <a:cs typeface="Times New Roman"/>
              <a:sym typeface="Times New Roman"/>
            </a:endParaRPr>
          </a:p>
          <a:p>
            <a:pPr indent="-311150" lvl="0" marL="457200" rtl="0" algn="l">
              <a:lnSpc>
                <a:spcPct val="150000"/>
              </a:lnSpc>
              <a:spcBef>
                <a:spcPts val="0"/>
              </a:spcBef>
              <a:spcAft>
                <a:spcPts val="0"/>
              </a:spcAft>
              <a:buClr>
                <a:srgbClr val="252525"/>
              </a:buClr>
              <a:buSzPts val="1300"/>
              <a:buFont typeface="Times New Roman"/>
              <a:buChar char="●"/>
            </a:pPr>
            <a:r>
              <a:rPr lang="en" sz="1300">
                <a:solidFill>
                  <a:srgbClr val="252525"/>
                </a:solidFill>
                <a:highlight>
                  <a:srgbClr val="FFFFFF"/>
                </a:highlight>
                <a:latin typeface="Times New Roman"/>
                <a:ea typeface="Times New Roman"/>
                <a:cs typeface="Times New Roman"/>
                <a:sym typeface="Times New Roman"/>
              </a:rPr>
              <a:t>R-squared scores indicate a strong ability to capture complex patterns.</a:t>
            </a:r>
            <a:endParaRPr sz="1300">
              <a:solidFill>
                <a:srgbClr val="252525"/>
              </a:solidFill>
              <a:highlight>
                <a:srgbClr val="FFFFFF"/>
              </a:highlight>
              <a:latin typeface="Times New Roman"/>
              <a:ea typeface="Times New Roman"/>
              <a:cs typeface="Times New Roman"/>
              <a:sym typeface="Times New Roman"/>
            </a:endParaRPr>
          </a:p>
          <a:p>
            <a:pPr indent="-311150" lvl="0" marL="457200" rtl="0" algn="l">
              <a:lnSpc>
                <a:spcPct val="150000"/>
              </a:lnSpc>
              <a:spcBef>
                <a:spcPts val="0"/>
              </a:spcBef>
              <a:spcAft>
                <a:spcPts val="0"/>
              </a:spcAft>
              <a:buClr>
                <a:srgbClr val="252525"/>
              </a:buClr>
              <a:buSzPts val="1300"/>
              <a:buFont typeface="Times New Roman"/>
              <a:buChar char="●"/>
            </a:pPr>
            <a:r>
              <a:rPr lang="en" sz="1300">
                <a:solidFill>
                  <a:srgbClr val="252525"/>
                </a:solidFill>
                <a:highlight>
                  <a:srgbClr val="FFFFFF"/>
                </a:highlight>
                <a:latin typeface="Times New Roman"/>
                <a:ea typeface="Times New Roman"/>
                <a:cs typeface="Times New Roman"/>
                <a:sym typeface="Times New Roman"/>
              </a:rPr>
              <a:t>Low error metrics (MAE, MAPE) highlight precise predictions.</a:t>
            </a:r>
            <a:endParaRPr sz="1300">
              <a:solidFill>
                <a:srgbClr val="252525"/>
              </a:solidFill>
              <a:highlight>
                <a:srgbClr val="FFFFFF"/>
              </a:highlight>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b="1" lang="en" sz="1300">
                <a:solidFill>
                  <a:srgbClr val="252525"/>
                </a:solidFill>
                <a:highlight>
                  <a:srgbClr val="FFFFFF"/>
                </a:highlight>
                <a:latin typeface="Times New Roman"/>
                <a:ea typeface="Times New Roman"/>
                <a:cs typeface="Times New Roman"/>
                <a:sym typeface="Times New Roman"/>
              </a:rPr>
              <a:t>Future Scope:</a:t>
            </a:r>
            <a:endParaRPr>
              <a:solidFill>
                <a:srgbClr val="252525"/>
              </a:solidFill>
              <a:highlight>
                <a:srgbClr val="FFFFFF"/>
              </a:highlight>
              <a:latin typeface="Times New Roman"/>
              <a:ea typeface="Times New Roman"/>
              <a:cs typeface="Times New Roman"/>
              <a:sym typeface="Times New Roman"/>
            </a:endParaRPr>
          </a:p>
          <a:p>
            <a:pPr indent="-311150" lvl="0" marL="457200" rtl="0" algn="l">
              <a:lnSpc>
                <a:spcPct val="150000"/>
              </a:lnSpc>
              <a:spcBef>
                <a:spcPts val="0"/>
              </a:spcBef>
              <a:spcAft>
                <a:spcPts val="0"/>
              </a:spcAft>
              <a:buClr>
                <a:srgbClr val="252525"/>
              </a:buClr>
              <a:buSzPts val="1300"/>
              <a:buFont typeface="Times New Roman"/>
              <a:buChar char="●"/>
            </a:pPr>
            <a:r>
              <a:rPr lang="en" sz="1300">
                <a:solidFill>
                  <a:srgbClr val="252525"/>
                </a:solidFill>
                <a:highlight>
                  <a:srgbClr val="FFFFFF"/>
                </a:highlight>
                <a:latin typeface="Times New Roman"/>
                <a:ea typeface="Times New Roman"/>
                <a:cs typeface="Times New Roman"/>
                <a:sym typeface="Times New Roman"/>
              </a:rPr>
              <a:t>Explore additional features for enhanced model understanding.</a:t>
            </a:r>
            <a:endParaRPr sz="1300">
              <a:solidFill>
                <a:srgbClr val="252525"/>
              </a:solidFill>
              <a:highlight>
                <a:srgbClr val="FFFFFF"/>
              </a:highlight>
              <a:latin typeface="Times New Roman"/>
              <a:ea typeface="Times New Roman"/>
              <a:cs typeface="Times New Roman"/>
              <a:sym typeface="Times New Roman"/>
            </a:endParaRPr>
          </a:p>
          <a:p>
            <a:pPr indent="-311150" lvl="0" marL="457200" rtl="0" algn="l">
              <a:lnSpc>
                <a:spcPct val="150000"/>
              </a:lnSpc>
              <a:spcBef>
                <a:spcPts val="0"/>
              </a:spcBef>
              <a:spcAft>
                <a:spcPts val="0"/>
              </a:spcAft>
              <a:buClr>
                <a:srgbClr val="252525"/>
              </a:buClr>
              <a:buSzPts val="1300"/>
              <a:buFont typeface="Times New Roman"/>
              <a:buChar char="●"/>
            </a:pPr>
            <a:r>
              <a:rPr lang="en" sz="1300">
                <a:solidFill>
                  <a:srgbClr val="252525"/>
                </a:solidFill>
                <a:highlight>
                  <a:srgbClr val="FFFFFF"/>
                </a:highlight>
                <a:latin typeface="Times New Roman"/>
                <a:ea typeface="Times New Roman"/>
                <a:cs typeface="Times New Roman"/>
                <a:sym typeface="Times New Roman"/>
              </a:rPr>
              <a:t>Investigate ensemble modeling for improved robustness.</a:t>
            </a:r>
            <a:endParaRPr sz="1300">
              <a:solidFill>
                <a:srgbClr val="252525"/>
              </a:solidFill>
              <a:highlight>
                <a:srgbClr val="FFFFFF"/>
              </a:highlight>
              <a:latin typeface="Times New Roman"/>
              <a:ea typeface="Times New Roman"/>
              <a:cs typeface="Times New Roman"/>
              <a:sym typeface="Times New Roman"/>
            </a:endParaRPr>
          </a:p>
          <a:p>
            <a:pPr indent="-311150" lvl="0" marL="457200" rtl="0" algn="l">
              <a:lnSpc>
                <a:spcPct val="150000"/>
              </a:lnSpc>
              <a:spcBef>
                <a:spcPts val="0"/>
              </a:spcBef>
              <a:spcAft>
                <a:spcPts val="0"/>
              </a:spcAft>
              <a:buClr>
                <a:srgbClr val="252525"/>
              </a:buClr>
              <a:buSzPts val="1300"/>
              <a:buFont typeface="Times New Roman"/>
              <a:buChar char="●"/>
            </a:pPr>
            <a:r>
              <a:rPr lang="en" sz="1300">
                <a:solidFill>
                  <a:srgbClr val="252525"/>
                </a:solidFill>
                <a:highlight>
                  <a:srgbClr val="FFFFFF"/>
                </a:highlight>
                <a:latin typeface="Times New Roman"/>
                <a:ea typeface="Times New Roman"/>
                <a:cs typeface="Times New Roman"/>
                <a:sym typeface="Times New Roman"/>
              </a:rPr>
              <a:t>Implement real-time model updating and optimization.</a:t>
            </a:r>
            <a:endParaRPr sz="1300">
              <a:solidFill>
                <a:srgbClr val="252525"/>
              </a:solidFill>
              <a:highlight>
                <a:srgbClr val="FFFFFF"/>
              </a:highlight>
              <a:latin typeface="Times New Roman"/>
              <a:ea typeface="Times New Roman"/>
              <a:cs typeface="Times New Roman"/>
              <a:sym typeface="Times New Roman"/>
            </a:endParaRPr>
          </a:p>
          <a:p>
            <a:pPr indent="-311150" lvl="0" marL="457200" rtl="0" algn="l">
              <a:lnSpc>
                <a:spcPct val="150000"/>
              </a:lnSpc>
              <a:spcBef>
                <a:spcPts val="0"/>
              </a:spcBef>
              <a:spcAft>
                <a:spcPts val="0"/>
              </a:spcAft>
              <a:buClr>
                <a:srgbClr val="252525"/>
              </a:buClr>
              <a:buSzPts val="1300"/>
              <a:buFont typeface="Times New Roman"/>
              <a:buChar char="●"/>
            </a:pPr>
            <a:r>
              <a:rPr lang="en" sz="1300">
                <a:solidFill>
                  <a:srgbClr val="252525"/>
                </a:solidFill>
                <a:highlight>
                  <a:srgbClr val="FFFFFF"/>
                </a:highlight>
                <a:latin typeface="Times New Roman"/>
                <a:ea typeface="Times New Roman"/>
                <a:cs typeface="Times New Roman"/>
                <a:sym typeface="Times New Roman"/>
              </a:rPr>
              <a:t>Develop user-friendly visualizations with Highcharts.</a:t>
            </a:r>
            <a:endParaRPr sz="1300">
              <a:solidFill>
                <a:srgbClr val="252525"/>
              </a:solidFill>
              <a:highlight>
                <a:srgbClr val="FFFFFF"/>
              </a:highlight>
              <a:latin typeface="Times New Roman"/>
              <a:ea typeface="Times New Roman"/>
              <a:cs typeface="Times New Roman"/>
              <a:sym typeface="Times New Roman"/>
            </a:endParaRPr>
          </a:p>
          <a:p>
            <a:pPr indent="-311150" lvl="0" marL="457200" rtl="0" algn="l">
              <a:lnSpc>
                <a:spcPct val="150000"/>
              </a:lnSpc>
              <a:spcBef>
                <a:spcPts val="0"/>
              </a:spcBef>
              <a:spcAft>
                <a:spcPts val="0"/>
              </a:spcAft>
              <a:buClr>
                <a:srgbClr val="252525"/>
              </a:buClr>
              <a:buSzPts val="1300"/>
              <a:buFont typeface="Times New Roman"/>
              <a:buChar char="●"/>
            </a:pPr>
            <a:r>
              <a:rPr lang="en" sz="1300">
                <a:solidFill>
                  <a:srgbClr val="252525"/>
                </a:solidFill>
                <a:highlight>
                  <a:srgbClr val="FFFFFF"/>
                </a:highlight>
                <a:latin typeface="Times New Roman"/>
                <a:ea typeface="Times New Roman"/>
                <a:cs typeface="Times New Roman"/>
                <a:sym typeface="Times New Roman"/>
              </a:rPr>
              <a:t>Integrate external datasets for a more comprehensive analysis.</a:t>
            </a:r>
            <a:endParaRPr sz="1300">
              <a:solidFill>
                <a:srgbClr val="252525"/>
              </a:solidFill>
              <a:highlight>
                <a:srgbClr val="FFFFFF"/>
              </a:highlight>
              <a:latin typeface="Times New Roman"/>
              <a:ea typeface="Times New Roman"/>
              <a:cs typeface="Times New Roman"/>
              <a:sym typeface="Times New Roman"/>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sp>
        <p:nvSpPr>
          <p:cNvPr id="81" name="Google Shape;81;p14"/>
          <p:cNvSpPr txBox="1"/>
          <p:nvPr>
            <p:ph type="title"/>
          </p:nvPr>
        </p:nvSpPr>
        <p:spPr>
          <a:xfrm>
            <a:off x="36600" y="608100"/>
            <a:ext cx="9070800" cy="6441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SzPts val="990"/>
              <a:buNone/>
            </a:pPr>
            <a:r>
              <a:rPr b="1" lang="en" sz="2100">
                <a:latin typeface="Times New Roman"/>
                <a:ea typeface="Times New Roman"/>
                <a:cs typeface="Times New Roman"/>
                <a:sym typeface="Times New Roman"/>
              </a:rPr>
              <a:t>Motivation and Business Understanding</a:t>
            </a:r>
            <a:endParaRPr b="1" sz="2100">
              <a:latin typeface="Times New Roman"/>
              <a:ea typeface="Times New Roman"/>
              <a:cs typeface="Times New Roman"/>
              <a:sym typeface="Times New Roman"/>
            </a:endParaRPr>
          </a:p>
        </p:txBody>
      </p:sp>
      <p:sp>
        <p:nvSpPr>
          <p:cNvPr id="82" name="Google Shape;82;p14"/>
          <p:cNvSpPr txBox="1"/>
          <p:nvPr/>
        </p:nvSpPr>
        <p:spPr>
          <a:xfrm>
            <a:off x="373225" y="1157625"/>
            <a:ext cx="8615700" cy="3455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50">
                <a:solidFill>
                  <a:srgbClr val="252525"/>
                </a:solidFill>
                <a:highlight>
                  <a:srgbClr val="FFFFFF"/>
                </a:highlight>
                <a:latin typeface="Times New Roman"/>
                <a:ea typeface="Times New Roman"/>
                <a:cs typeface="Times New Roman"/>
                <a:sym typeface="Times New Roman"/>
              </a:rPr>
              <a:t>This project is driven by the goal of harnessing advanced data science techniques to decode the complexities of the Bitcoin market, offering insights that are valuable for both educational purposes and practical financial decision-making.</a:t>
            </a:r>
            <a:endParaRPr sz="1250">
              <a:solidFill>
                <a:srgbClr val="252525"/>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t/>
            </a:r>
            <a:endParaRPr sz="1250">
              <a:solidFill>
                <a:srgbClr val="252525"/>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b="1" lang="en" sz="1250">
                <a:solidFill>
                  <a:srgbClr val="252525"/>
                </a:solidFill>
                <a:highlight>
                  <a:srgbClr val="FFFFFF"/>
                </a:highlight>
                <a:latin typeface="Times New Roman"/>
                <a:ea typeface="Times New Roman"/>
                <a:cs typeface="Times New Roman"/>
                <a:sym typeface="Times New Roman"/>
              </a:rPr>
              <a:t>Financial Market Insight:</a:t>
            </a:r>
            <a:r>
              <a:rPr lang="en" sz="1250">
                <a:solidFill>
                  <a:srgbClr val="252525"/>
                </a:solidFill>
                <a:highlight>
                  <a:srgbClr val="FFFFFF"/>
                </a:highlight>
                <a:latin typeface="Times New Roman"/>
                <a:ea typeface="Times New Roman"/>
                <a:cs typeface="Times New Roman"/>
                <a:sym typeface="Times New Roman"/>
              </a:rPr>
              <a:t> Analyze and understand Bitcoin market trends.</a:t>
            </a:r>
            <a:endParaRPr sz="1250">
              <a:solidFill>
                <a:srgbClr val="252525"/>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t/>
            </a:r>
            <a:endParaRPr sz="1250">
              <a:solidFill>
                <a:srgbClr val="252525"/>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b="1" lang="en" sz="1250">
                <a:solidFill>
                  <a:srgbClr val="252525"/>
                </a:solidFill>
                <a:highlight>
                  <a:srgbClr val="FFFFFF"/>
                </a:highlight>
                <a:latin typeface="Times New Roman"/>
                <a:ea typeface="Times New Roman"/>
                <a:cs typeface="Times New Roman"/>
                <a:sym typeface="Times New Roman"/>
              </a:rPr>
              <a:t>Data Science Application:</a:t>
            </a:r>
            <a:r>
              <a:rPr lang="en" sz="1250">
                <a:solidFill>
                  <a:srgbClr val="252525"/>
                </a:solidFill>
                <a:highlight>
                  <a:srgbClr val="FFFFFF"/>
                </a:highlight>
                <a:latin typeface="Times New Roman"/>
                <a:ea typeface="Times New Roman"/>
                <a:cs typeface="Times New Roman"/>
                <a:sym typeface="Times New Roman"/>
              </a:rPr>
              <a:t> Utilize advanced data science and machine learning techniques.</a:t>
            </a:r>
            <a:endParaRPr sz="1250">
              <a:solidFill>
                <a:srgbClr val="252525"/>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t/>
            </a:r>
            <a:endParaRPr sz="1250">
              <a:solidFill>
                <a:srgbClr val="252525"/>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b="1" lang="en" sz="1250">
                <a:solidFill>
                  <a:srgbClr val="252525"/>
                </a:solidFill>
                <a:highlight>
                  <a:srgbClr val="FFFFFF"/>
                </a:highlight>
                <a:latin typeface="Times New Roman"/>
                <a:ea typeface="Times New Roman"/>
                <a:cs typeface="Times New Roman"/>
                <a:sym typeface="Times New Roman"/>
              </a:rPr>
              <a:t>Predictive Analytics: </a:t>
            </a:r>
            <a:r>
              <a:rPr lang="en" sz="1250">
                <a:solidFill>
                  <a:srgbClr val="252525"/>
                </a:solidFill>
                <a:highlight>
                  <a:srgbClr val="FFFFFF"/>
                </a:highlight>
                <a:latin typeface="Times New Roman"/>
                <a:ea typeface="Times New Roman"/>
                <a:cs typeface="Times New Roman"/>
                <a:sym typeface="Times New Roman"/>
              </a:rPr>
              <a:t>Develop models to forecast Bitcoin prices.</a:t>
            </a:r>
            <a:endParaRPr sz="1250">
              <a:solidFill>
                <a:srgbClr val="252525"/>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t/>
            </a:r>
            <a:endParaRPr sz="1250">
              <a:solidFill>
                <a:srgbClr val="252525"/>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b="1" lang="en" sz="1250">
                <a:solidFill>
                  <a:srgbClr val="252525"/>
                </a:solidFill>
                <a:highlight>
                  <a:srgbClr val="FFFFFF"/>
                </a:highlight>
                <a:latin typeface="Times New Roman"/>
                <a:ea typeface="Times New Roman"/>
                <a:cs typeface="Times New Roman"/>
                <a:sym typeface="Times New Roman"/>
              </a:rPr>
              <a:t>Cryptocurrency Innovation: </a:t>
            </a:r>
            <a:r>
              <a:rPr lang="en" sz="1250">
                <a:solidFill>
                  <a:srgbClr val="252525"/>
                </a:solidFill>
                <a:highlight>
                  <a:srgbClr val="FFFFFF"/>
                </a:highlight>
                <a:latin typeface="Times New Roman"/>
                <a:ea typeface="Times New Roman"/>
                <a:cs typeface="Times New Roman"/>
                <a:sym typeface="Times New Roman"/>
              </a:rPr>
              <a:t>Contribute to new methods in cryptocurrency analysis.</a:t>
            </a:r>
            <a:endParaRPr sz="1250">
              <a:solidFill>
                <a:srgbClr val="252525"/>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t/>
            </a:r>
            <a:endParaRPr sz="1250">
              <a:solidFill>
                <a:srgbClr val="252525"/>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b="1" lang="en" sz="1250">
                <a:solidFill>
                  <a:srgbClr val="252525"/>
                </a:solidFill>
                <a:highlight>
                  <a:srgbClr val="FFFFFF"/>
                </a:highlight>
                <a:latin typeface="Times New Roman"/>
                <a:ea typeface="Times New Roman"/>
                <a:cs typeface="Times New Roman"/>
                <a:sym typeface="Times New Roman"/>
              </a:rPr>
              <a:t>Educational Benefit:</a:t>
            </a:r>
            <a:r>
              <a:rPr lang="en" sz="1250">
                <a:solidFill>
                  <a:srgbClr val="252525"/>
                </a:solidFill>
                <a:highlight>
                  <a:srgbClr val="FFFFFF"/>
                </a:highlight>
                <a:latin typeface="Times New Roman"/>
                <a:ea typeface="Times New Roman"/>
                <a:cs typeface="Times New Roman"/>
                <a:sym typeface="Times New Roman"/>
              </a:rPr>
              <a:t> Offer practical learning experience in data science.</a:t>
            </a:r>
            <a:endParaRPr sz="1250">
              <a:solidFill>
                <a:srgbClr val="252525"/>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t/>
            </a:r>
            <a:endParaRPr sz="1250">
              <a:solidFill>
                <a:srgbClr val="252525"/>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b="1" lang="en" sz="1250">
                <a:solidFill>
                  <a:srgbClr val="252525"/>
                </a:solidFill>
                <a:highlight>
                  <a:srgbClr val="FFFFFF"/>
                </a:highlight>
                <a:latin typeface="Times New Roman"/>
                <a:ea typeface="Times New Roman"/>
                <a:cs typeface="Times New Roman"/>
                <a:sym typeface="Times New Roman"/>
              </a:rPr>
              <a:t>Economic Relevance:</a:t>
            </a:r>
            <a:r>
              <a:rPr lang="en" sz="1250">
                <a:solidFill>
                  <a:srgbClr val="252525"/>
                </a:solidFill>
                <a:highlight>
                  <a:srgbClr val="FFFFFF"/>
                </a:highlight>
                <a:latin typeface="Times New Roman"/>
                <a:ea typeface="Times New Roman"/>
                <a:cs typeface="Times New Roman"/>
                <a:sym typeface="Times New Roman"/>
              </a:rPr>
              <a:t> Aid in investment decisions and risk management in crypto markets.</a:t>
            </a:r>
            <a:endParaRPr sz="1250">
              <a:solidFill>
                <a:srgbClr val="252525"/>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t/>
            </a:r>
            <a:endParaRPr sz="1250">
              <a:solidFill>
                <a:srgbClr val="252525"/>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1250">
                <a:solidFill>
                  <a:srgbClr val="252525"/>
                </a:solidFill>
                <a:highlight>
                  <a:srgbClr val="FFFFFF"/>
                </a:highlight>
                <a:latin typeface="Times New Roman"/>
                <a:ea typeface="Times New Roman"/>
                <a:cs typeface="Times New Roman"/>
                <a:sym typeface="Times New Roman"/>
              </a:rPr>
              <a:t>This project's insights and predictions offer valuable guidance for strategy, investment, and risk management in the ever-changing cryptocurrency market.</a:t>
            </a:r>
            <a:endParaRPr sz="1250">
              <a:solidFill>
                <a:srgbClr val="252525"/>
              </a:solidFill>
              <a:highlight>
                <a:srgbClr val="FFFFFF"/>
              </a:highlight>
              <a:latin typeface="Times New Roman"/>
              <a:ea typeface="Times New Roman"/>
              <a:cs typeface="Times New Roman"/>
              <a:sym typeface="Times New Roman"/>
            </a:endParaRPr>
          </a:p>
        </p:txBody>
      </p:sp>
      <p:sp>
        <p:nvSpPr>
          <p:cNvPr id="83" name="Google Shape;83;p14"/>
          <p:cNvSpPr txBox="1"/>
          <p:nvPr/>
        </p:nvSpPr>
        <p:spPr>
          <a:xfrm>
            <a:off x="110875" y="4613325"/>
            <a:ext cx="83238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900">
                <a:latin typeface="Times New Roman"/>
                <a:ea typeface="Times New Roman"/>
                <a:cs typeface="Times New Roman"/>
                <a:sym typeface="Times New Roman"/>
              </a:rPr>
              <a:t>References</a:t>
            </a:r>
            <a:r>
              <a:rPr lang="en" sz="900">
                <a:latin typeface="Times New Roman"/>
                <a:ea typeface="Times New Roman"/>
                <a:cs typeface="Times New Roman"/>
                <a:sym typeface="Times New Roman"/>
              </a:rPr>
              <a:t>:</a:t>
            </a:r>
            <a:endParaRPr sz="900">
              <a:latin typeface="Times New Roman"/>
              <a:ea typeface="Times New Roman"/>
              <a:cs typeface="Times New Roman"/>
              <a:sym typeface="Times New Roman"/>
            </a:endParaRPr>
          </a:p>
          <a:p>
            <a:pPr indent="0" lvl="0" marL="0" rtl="0" algn="l">
              <a:spcBef>
                <a:spcPts val="0"/>
              </a:spcBef>
              <a:spcAft>
                <a:spcPts val="0"/>
              </a:spcAft>
              <a:buNone/>
            </a:pPr>
            <a:r>
              <a:rPr lang="en" sz="900">
                <a:latin typeface="Times New Roman"/>
                <a:ea typeface="Times New Roman"/>
                <a:cs typeface="Times New Roman"/>
                <a:sym typeface="Times New Roman"/>
              </a:rPr>
              <a:t>Tambe, N. (2023, December 6). Bitcoin price prediction: Can Bitcoin reach $1,000,000 by 2025? Forbes.</a:t>
            </a:r>
            <a:endParaRPr sz="900">
              <a:latin typeface="Times New Roman"/>
              <a:ea typeface="Times New Roman"/>
              <a:cs typeface="Times New Roman"/>
              <a:sym typeface="Times New Roman"/>
            </a:endParaRPr>
          </a:p>
          <a:p>
            <a:pPr indent="0" lvl="0" marL="0" rtl="0" algn="l">
              <a:spcBef>
                <a:spcPts val="0"/>
              </a:spcBef>
              <a:spcAft>
                <a:spcPts val="0"/>
              </a:spcAft>
              <a:buNone/>
            </a:pPr>
            <a:r>
              <a:rPr lang="en" sz="900">
                <a:latin typeface="Times New Roman"/>
                <a:ea typeface="Times New Roman"/>
                <a:cs typeface="Times New Roman"/>
                <a:sym typeface="Times New Roman"/>
              </a:rPr>
              <a:t>Narayanan, A., Bonneau, J., Felten, E., Miller, A., &amp; Goldfeder, S. (2016). Bitcoin and cryptocurrency technologies: a comprehensive introduction. Princeton University Press.</a:t>
            </a:r>
            <a:endParaRPr sz="900">
              <a:latin typeface="Times New Roman"/>
              <a:ea typeface="Times New Roman"/>
              <a:cs typeface="Times New Roman"/>
              <a:sym typeface="Times New Roman"/>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41"/>
          <p:cNvSpPr txBox="1"/>
          <p:nvPr>
            <p:ph type="title"/>
          </p:nvPr>
        </p:nvSpPr>
        <p:spPr>
          <a:xfrm>
            <a:off x="457200" y="702644"/>
            <a:ext cx="8229600" cy="6441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b="1" lang="en" sz="2250">
                <a:latin typeface="Times New Roman"/>
                <a:ea typeface="Times New Roman"/>
                <a:cs typeface="Times New Roman"/>
                <a:sym typeface="Times New Roman"/>
              </a:rPr>
              <a:t>References</a:t>
            </a:r>
            <a:endParaRPr b="1" sz="2250">
              <a:latin typeface="Times New Roman"/>
              <a:ea typeface="Times New Roman"/>
              <a:cs typeface="Times New Roman"/>
              <a:sym typeface="Times New Roman"/>
            </a:endParaRPr>
          </a:p>
        </p:txBody>
      </p:sp>
      <p:sp>
        <p:nvSpPr>
          <p:cNvPr id="250" name="Google Shape;250;p41"/>
          <p:cNvSpPr txBox="1"/>
          <p:nvPr>
            <p:ph idx="1" type="body"/>
          </p:nvPr>
        </p:nvSpPr>
        <p:spPr>
          <a:xfrm>
            <a:off x="297450" y="1346750"/>
            <a:ext cx="8549100" cy="3477300"/>
          </a:xfrm>
          <a:prstGeom prst="rect">
            <a:avLst/>
          </a:prstGeom>
        </p:spPr>
        <p:txBody>
          <a:bodyPr anchorCtr="0" anchor="t" bIns="45700" lIns="91425" spcFirstLastPara="1" rIns="91425" wrap="square" tIns="45700">
            <a:noAutofit/>
          </a:bodyPr>
          <a:lstStyle/>
          <a:p>
            <a:pPr indent="-9144" lvl="0" marL="9144" rtl="0" algn="l">
              <a:lnSpc>
                <a:spcPct val="115000"/>
              </a:lnSpc>
              <a:spcBef>
                <a:spcPts val="1200"/>
              </a:spcBef>
              <a:spcAft>
                <a:spcPts val="0"/>
              </a:spcAft>
              <a:buClr>
                <a:schemeClr val="dk1"/>
              </a:buClr>
              <a:buSzPts val="1100"/>
              <a:buFont typeface="Arial"/>
              <a:buNone/>
            </a:pPr>
            <a:r>
              <a:rPr lang="en" sz="1200">
                <a:latin typeface="Times New Roman"/>
                <a:ea typeface="Times New Roman"/>
                <a:cs typeface="Times New Roman"/>
                <a:sym typeface="Times New Roman"/>
              </a:rPr>
              <a:t>Brownlee, J. (2023, November 18). </a:t>
            </a:r>
            <a:r>
              <a:rPr i="1" lang="en" sz="1200">
                <a:latin typeface="Times New Roman"/>
                <a:ea typeface="Times New Roman"/>
                <a:cs typeface="Times New Roman"/>
                <a:sym typeface="Times New Roman"/>
              </a:rPr>
              <a:t>How to create an Arima model for time series forecasting in Python</a:t>
            </a:r>
            <a:r>
              <a:rPr lang="en" sz="1200">
                <a:latin typeface="Times New Roman"/>
                <a:ea typeface="Times New Roman"/>
                <a:cs typeface="Times New Roman"/>
                <a:sym typeface="Times New Roman"/>
              </a:rPr>
              <a:t>. Retrieved from MachineLearningMastery.com: </a:t>
            </a:r>
            <a:r>
              <a:rPr lang="en" sz="1200" u="sng">
                <a:solidFill>
                  <a:schemeClr val="hlink"/>
                </a:solidFill>
                <a:latin typeface="Times New Roman"/>
                <a:ea typeface="Times New Roman"/>
                <a:cs typeface="Times New Roman"/>
                <a:sym typeface="Times New Roman"/>
                <a:hlinkClick r:id="rId3"/>
              </a:rPr>
              <a:t>https://machinelearningmastery.com/arima-for-time-series-forecasting-with-python/</a:t>
            </a:r>
            <a:endParaRPr sz="1200">
              <a:latin typeface="Times New Roman"/>
              <a:ea typeface="Times New Roman"/>
              <a:cs typeface="Times New Roman"/>
              <a:sym typeface="Times New Roman"/>
            </a:endParaRPr>
          </a:p>
          <a:p>
            <a:pPr indent="-9144" lvl="0" marL="9144" rtl="0" algn="l">
              <a:lnSpc>
                <a:spcPct val="115000"/>
              </a:lnSpc>
              <a:spcBef>
                <a:spcPts val="1200"/>
              </a:spcBef>
              <a:spcAft>
                <a:spcPts val="0"/>
              </a:spcAft>
              <a:buClr>
                <a:schemeClr val="dk1"/>
              </a:buClr>
              <a:buSzPts val="1100"/>
              <a:buFont typeface="Arial"/>
              <a:buNone/>
            </a:pPr>
            <a:r>
              <a:rPr lang="en" sz="1200">
                <a:latin typeface="Times New Roman"/>
                <a:ea typeface="Times New Roman"/>
                <a:cs typeface="Times New Roman"/>
                <a:sym typeface="Times New Roman"/>
              </a:rPr>
              <a:t>GeeksforGeeks. (2023, June 5). </a:t>
            </a:r>
            <a:r>
              <a:rPr i="1" lang="en" sz="1200">
                <a:latin typeface="Times New Roman"/>
                <a:ea typeface="Times New Roman"/>
                <a:cs typeface="Times New Roman"/>
                <a:sym typeface="Times New Roman"/>
              </a:rPr>
              <a:t>Understanding of LSTM networks</a:t>
            </a:r>
            <a:r>
              <a:rPr lang="en" sz="1200">
                <a:latin typeface="Times New Roman"/>
                <a:ea typeface="Times New Roman"/>
                <a:cs typeface="Times New Roman"/>
                <a:sym typeface="Times New Roman"/>
              </a:rPr>
              <a:t>. Retrieved from GeeksforGeeks: </a:t>
            </a:r>
            <a:r>
              <a:rPr lang="en" sz="1200" u="sng">
                <a:solidFill>
                  <a:schemeClr val="hlink"/>
                </a:solidFill>
                <a:latin typeface="Times New Roman"/>
                <a:ea typeface="Times New Roman"/>
                <a:cs typeface="Times New Roman"/>
                <a:sym typeface="Times New Roman"/>
                <a:hlinkClick r:id="rId4"/>
              </a:rPr>
              <a:t>https://www.geeksforgeeks.org/understanding-of-lstm-networks/</a:t>
            </a:r>
            <a:endParaRPr sz="1200">
              <a:latin typeface="Times New Roman"/>
              <a:ea typeface="Times New Roman"/>
              <a:cs typeface="Times New Roman"/>
              <a:sym typeface="Times New Roman"/>
            </a:endParaRPr>
          </a:p>
          <a:p>
            <a:pPr indent="-9144" lvl="0" marL="9144" rtl="0" algn="l">
              <a:lnSpc>
                <a:spcPct val="115000"/>
              </a:lnSpc>
              <a:spcBef>
                <a:spcPts val="1200"/>
              </a:spcBef>
              <a:spcAft>
                <a:spcPts val="0"/>
              </a:spcAft>
              <a:buClr>
                <a:schemeClr val="dk1"/>
              </a:buClr>
              <a:buSzPts val="1100"/>
              <a:buFont typeface="Arial"/>
              <a:buNone/>
            </a:pPr>
            <a:r>
              <a:rPr lang="en" sz="1200">
                <a:latin typeface="Times New Roman"/>
                <a:ea typeface="Times New Roman"/>
                <a:cs typeface="Times New Roman"/>
                <a:sym typeface="Times New Roman"/>
              </a:rPr>
              <a:t>Levi, K. L. (2023, May 22). </a:t>
            </a:r>
            <a:r>
              <a:rPr i="1" lang="en" sz="1200">
                <a:latin typeface="Times New Roman"/>
                <a:ea typeface="Times New Roman"/>
                <a:cs typeface="Times New Roman"/>
                <a:sym typeface="Times New Roman"/>
              </a:rPr>
              <a:t>Best 10 indicators for cryptocurrency trading: Primexbt&amp;nbsp</a:t>
            </a:r>
            <a:r>
              <a:rPr lang="en" sz="1200">
                <a:latin typeface="Times New Roman"/>
                <a:ea typeface="Times New Roman"/>
                <a:cs typeface="Times New Roman"/>
                <a:sym typeface="Times New Roman"/>
              </a:rPr>
              <a:t>. Retrieved from PrimeXBT: </a:t>
            </a:r>
            <a:r>
              <a:rPr lang="en" sz="1200" u="sng">
                <a:solidFill>
                  <a:schemeClr val="hlink"/>
                </a:solidFill>
                <a:latin typeface="Times New Roman"/>
                <a:ea typeface="Times New Roman"/>
                <a:cs typeface="Times New Roman"/>
                <a:sym typeface="Times New Roman"/>
                <a:hlinkClick r:id="rId5"/>
              </a:rPr>
              <a:t>https://primexbt.com/for-traders/best-indicators-for-cryptocurrency-trading/</a:t>
            </a:r>
            <a:endParaRPr sz="1200">
              <a:latin typeface="Times New Roman"/>
              <a:ea typeface="Times New Roman"/>
              <a:cs typeface="Times New Roman"/>
              <a:sym typeface="Times New Roman"/>
            </a:endParaRPr>
          </a:p>
          <a:p>
            <a:pPr indent="-9144" lvl="0" marL="9144" rtl="0" algn="l">
              <a:lnSpc>
                <a:spcPct val="115000"/>
              </a:lnSpc>
              <a:spcBef>
                <a:spcPts val="1200"/>
              </a:spcBef>
              <a:spcAft>
                <a:spcPts val="0"/>
              </a:spcAft>
              <a:buClr>
                <a:schemeClr val="dk1"/>
              </a:buClr>
              <a:buSzPts val="1100"/>
              <a:buFont typeface="Arial"/>
              <a:buNone/>
            </a:pPr>
            <a:r>
              <a:rPr lang="en" sz="1200">
                <a:latin typeface="Times New Roman"/>
                <a:ea typeface="Times New Roman"/>
                <a:cs typeface="Times New Roman"/>
                <a:sym typeface="Times New Roman"/>
              </a:rPr>
              <a:t>Narayanan, A., Bonneau, J., Felten, E., Miller, A., &amp; Goldfeder, S. (2016). </a:t>
            </a:r>
            <a:r>
              <a:rPr i="1" lang="en" sz="1200">
                <a:latin typeface="Times New Roman"/>
                <a:ea typeface="Times New Roman"/>
                <a:cs typeface="Times New Roman"/>
                <a:sym typeface="Times New Roman"/>
              </a:rPr>
              <a:t>Bitcoin and cryptocurrency technologies: a comprehensive introduction. Princeton University Press</a:t>
            </a:r>
            <a:r>
              <a:rPr i="1" lang="en" sz="1200">
                <a:latin typeface="Times New Roman"/>
                <a:ea typeface="Times New Roman"/>
                <a:cs typeface="Times New Roman"/>
                <a:sym typeface="Times New Roman"/>
              </a:rPr>
              <a:t>.</a:t>
            </a:r>
            <a:endParaRPr i="1" sz="1200">
              <a:latin typeface="Times New Roman"/>
              <a:ea typeface="Times New Roman"/>
              <a:cs typeface="Times New Roman"/>
              <a:sym typeface="Times New Roman"/>
            </a:endParaRPr>
          </a:p>
          <a:p>
            <a:pPr indent="-9144" lvl="0" marL="9144" rtl="0" algn="l">
              <a:lnSpc>
                <a:spcPct val="115000"/>
              </a:lnSpc>
              <a:spcBef>
                <a:spcPts val="1200"/>
              </a:spcBef>
              <a:spcAft>
                <a:spcPts val="0"/>
              </a:spcAft>
              <a:buClr>
                <a:schemeClr val="dk1"/>
              </a:buClr>
              <a:buSzPts val="1100"/>
              <a:buFont typeface="Arial"/>
              <a:buNone/>
            </a:pPr>
            <a:r>
              <a:rPr lang="en" sz="1200">
                <a:latin typeface="Times New Roman"/>
                <a:ea typeface="Times New Roman"/>
                <a:cs typeface="Times New Roman"/>
                <a:sym typeface="Times New Roman"/>
              </a:rPr>
              <a:t>Tambe, N. (2023, December 6). </a:t>
            </a:r>
            <a:r>
              <a:rPr i="1" lang="en" sz="1200">
                <a:latin typeface="Times New Roman"/>
                <a:ea typeface="Times New Roman"/>
                <a:cs typeface="Times New Roman"/>
                <a:sym typeface="Times New Roman"/>
              </a:rPr>
              <a:t>Bitcoin price prediction: Can Bitcoin reach $1,000,000 by 2025?</a:t>
            </a:r>
            <a:r>
              <a:rPr lang="en" sz="1200">
                <a:latin typeface="Times New Roman"/>
                <a:ea typeface="Times New Roman"/>
                <a:cs typeface="Times New Roman"/>
                <a:sym typeface="Times New Roman"/>
              </a:rPr>
              <a:t> Retrieved from Forbes: </a:t>
            </a:r>
            <a:r>
              <a:rPr lang="en" sz="1200" u="sng">
                <a:solidFill>
                  <a:schemeClr val="hlink"/>
                </a:solidFill>
                <a:latin typeface="Times New Roman"/>
                <a:ea typeface="Times New Roman"/>
                <a:cs typeface="Times New Roman"/>
                <a:sym typeface="Times New Roman"/>
                <a:hlinkClick r:id="rId6"/>
              </a:rPr>
              <a:t>https://www.forbes.com/advisor/in/investing/cryptocurrency/bitcoin-prediction/</a:t>
            </a:r>
            <a:endParaRPr sz="1200">
              <a:latin typeface="Times New Roman"/>
              <a:ea typeface="Times New Roman"/>
              <a:cs typeface="Times New Roman"/>
              <a:sym typeface="Times New Roman"/>
            </a:endParaRPr>
          </a:p>
          <a:p>
            <a:pPr indent="-9144" lvl="0" marL="9144" rtl="0" algn="l">
              <a:lnSpc>
                <a:spcPct val="115000"/>
              </a:lnSpc>
              <a:spcBef>
                <a:spcPts val="1200"/>
              </a:spcBef>
              <a:spcAft>
                <a:spcPts val="0"/>
              </a:spcAft>
              <a:buClr>
                <a:schemeClr val="dk1"/>
              </a:buClr>
              <a:buSzPts val="1100"/>
              <a:buFont typeface="Arial"/>
              <a:buNone/>
            </a:pPr>
            <a:r>
              <a:rPr lang="en" sz="1200">
                <a:latin typeface="Times New Roman"/>
                <a:ea typeface="Times New Roman"/>
                <a:cs typeface="Times New Roman"/>
                <a:sym typeface="Times New Roman"/>
              </a:rPr>
              <a:t>Yahoo! (2023, December 19). </a:t>
            </a:r>
            <a:r>
              <a:rPr i="1" lang="en" sz="1200">
                <a:latin typeface="Times New Roman"/>
                <a:ea typeface="Times New Roman"/>
                <a:cs typeface="Times New Roman"/>
                <a:sym typeface="Times New Roman"/>
              </a:rPr>
              <a:t>Bitcoin USD (BTC-USD) price history &amp;amp; historical data</a:t>
            </a:r>
            <a:r>
              <a:rPr lang="en" sz="1200">
                <a:latin typeface="Times New Roman"/>
                <a:ea typeface="Times New Roman"/>
                <a:cs typeface="Times New Roman"/>
                <a:sym typeface="Times New Roman"/>
              </a:rPr>
              <a:t>. Retrieved from Yahoo! Finance: </a:t>
            </a:r>
            <a:r>
              <a:rPr lang="en" sz="1200" u="sng">
                <a:solidFill>
                  <a:schemeClr val="hlink"/>
                </a:solidFill>
                <a:latin typeface="Times New Roman"/>
                <a:ea typeface="Times New Roman"/>
                <a:cs typeface="Times New Roman"/>
                <a:sym typeface="Times New Roman"/>
                <a:hlinkClick r:id="rId7"/>
              </a:rPr>
              <a:t>https://finance.yahoo.com/quote/BTC-USD/history/?guccounter=1</a:t>
            </a:r>
            <a:endParaRPr sz="1200">
              <a:latin typeface="Times New Roman"/>
              <a:ea typeface="Times New Roman"/>
              <a:cs typeface="Times New Roman"/>
              <a:sym typeface="Times New Roman"/>
            </a:endParaRPr>
          </a:p>
          <a:p>
            <a:pPr indent="-9144" lvl="0" marL="9144" rtl="0" algn="l">
              <a:lnSpc>
                <a:spcPct val="115000"/>
              </a:lnSpc>
              <a:spcBef>
                <a:spcPts val="1200"/>
              </a:spcBef>
              <a:spcAft>
                <a:spcPts val="1200"/>
              </a:spcAft>
              <a:buClr>
                <a:schemeClr val="dk1"/>
              </a:buClr>
              <a:buSzPts val="1100"/>
              <a:buFont typeface="Arial"/>
              <a:buNone/>
            </a:pPr>
            <a:r>
              <a:t/>
            </a:r>
            <a:endParaRPr sz="1200">
              <a:latin typeface="Times New Roman"/>
              <a:ea typeface="Times New Roman"/>
              <a:cs typeface="Times New Roman"/>
              <a:sym typeface="Times New Roman"/>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42"/>
          <p:cNvSpPr txBox="1"/>
          <p:nvPr>
            <p:ph idx="1" type="body"/>
          </p:nvPr>
        </p:nvSpPr>
        <p:spPr>
          <a:xfrm>
            <a:off x="311700" y="1830400"/>
            <a:ext cx="8520600" cy="1957200"/>
          </a:xfrm>
          <a:prstGeom prst="rect">
            <a:avLst/>
          </a:prstGeom>
        </p:spPr>
        <p:txBody>
          <a:bodyPr anchorCtr="0" anchor="t" bIns="45700" lIns="91425" spcFirstLastPara="1" rIns="91425" wrap="square" tIns="45700">
            <a:normAutofit/>
          </a:bodyPr>
          <a:lstStyle/>
          <a:p>
            <a:pPr indent="0" lvl="0" marL="0" rtl="0" algn="ctr">
              <a:spcBef>
                <a:spcPts val="640"/>
              </a:spcBef>
              <a:spcAft>
                <a:spcPts val="0"/>
              </a:spcAft>
              <a:buNone/>
            </a:pPr>
            <a:r>
              <a:rPr lang="en" sz="6200">
                <a:latin typeface="Times New Roman"/>
                <a:ea typeface="Times New Roman"/>
                <a:cs typeface="Times New Roman"/>
                <a:sym typeface="Times New Roman"/>
              </a:rPr>
              <a:t>Thank You…</a:t>
            </a:r>
            <a:endParaRPr sz="6700">
              <a:latin typeface="Times New Roman"/>
              <a:ea typeface="Times New Roman"/>
              <a:cs typeface="Times New Roman"/>
              <a:sym typeface="Times New Roman"/>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5"/>
          <p:cNvSpPr txBox="1"/>
          <p:nvPr>
            <p:ph type="title"/>
          </p:nvPr>
        </p:nvSpPr>
        <p:spPr>
          <a:xfrm>
            <a:off x="457200" y="648094"/>
            <a:ext cx="8229600" cy="6441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2000"/>
              <a:buFont typeface="Calibri"/>
              <a:buNone/>
            </a:pPr>
            <a:r>
              <a:rPr b="1" lang="en" sz="2400">
                <a:latin typeface="Times New Roman"/>
                <a:ea typeface="Times New Roman"/>
                <a:cs typeface="Times New Roman"/>
                <a:sym typeface="Times New Roman"/>
              </a:rPr>
              <a:t>CRoss-Industry Standard Practice for Data Modeling (CRISP-DM)</a:t>
            </a:r>
            <a:endParaRPr sz="4800">
              <a:latin typeface="Times New Roman"/>
              <a:ea typeface="Times New Roman"/>
              <a:cs typeface="Times New Roman"/>
              <a:sym typeface="Times New Roman"/>
            </a:endParaRPr>
          </a:p>
        </p:txBody>
      </p:sp>
      <p:pic>
        <p:nvPicPr>
          <p:cNvPr descr="Diagram&#10;&#10;Description automatically generated" id="89" name="Google Shape;89;p15"/>
          <p:cNvPicPr preferRelativeResize="0"/>
          <p:nvPr/>
        </p:nvPicPr>
        <p:blipFill rotWithShape="1">
          <a:blip r:embed="rId3">
            <a:alphaModFix/>
          </a:blip>
          <a:srcRect b="11532" l="21153" r="18269" t="7932"/>
          <a:stretch/>
        </p:blipFill>
        <p:spPr>
          <a:xfrm>
            <a:off x="1458200" y="1433027"/>
            <a:ext cx="3000324" cy="2992400"/>
          </a:xfrm>
          <a:prstGeom prst="rect">
            <a:avLst/>
          </a:prstGeom>
          <a:noFill/>
          <a:ln>
            <a:noFill/>
          </a:ln>
        </p:spPr>
      </p:pic>
      <p:sp>
        <p:nvSpPr>
          <p:cNvPr id="90" name="Google Shape;90;p15"/>
          <p:cNvSpPr txBox="1"/>
          <p:nvPr/>
        </p:nvSpPr>
        <p:spPr>
          <a:xfrm>
            <a:off x="4765850" y="2405875"/>
            <a:ext cx="4103100" cy="10467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a:solidFill>
                  <a:srgbClr val="252525"/>
                </a:solidFill>
                <a:highlight>
                  <a:schemeClr val="lt1"/>
                </a:highlight>
                <a:latin typeface="Times New Roman"/>
                <a:ea typeface="Times New Roman"/>
                <a:cs typeface="Times New Roman"/>
                <a:sym typeface="Times New Roman"/>
              </a:rPr>
              <a:t>Acquiring and preparing the Bitcoin dataset for analysis  retrieved from the Yahoo historical data section of the Bitcoin USD (BTC-USD) page, involving data cleaning and normalization.</a:t>
            </a:r>
            <a:endParaRPr>
              <a:solidFill>
                <a:srgbClr val="252525"/>
              </a:solidFill>
              <a:highlight>
                <a:schemeClr val="lt1"/>
              </a:highlight>
              <a:latin typeface="Times New Roman"/>
              <a:ea typeface="Times New Roman"/>
              <a:cs typeface="Times New Roman"/>
              <a:sym typeface="Times New Roman"/>
            </a:endParaRPr>
          </a:p>
        </p:txBody>
      </p:sp>
      <p:sp>
        <p:nvSpPr>
          <p:cNvPr id="91" name="Google Shape;91;p15"/>
          <p:cNvSpPr txBox="1"/>
          <p:nvPr/>
        </p:nvSpPr>
        <p:spPr>
          <a:xfrm>
            <a:off x="205425" y="4615625"/>
            <a:ext cx="83238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900">
                <a:latin typeface="Times New Roman"/>
                <a:ea typeface="Times New Roman"/>
                <a:cs typeface="Times New Roman"/>
                <a:sym typeface="Times New Roman"/>
              </a:rPr>
              <a:t>References</a:t>
            </a:r>
            <a:r>
              <a:rPr lang="en" sz="900">
                <a:latin typeface="Times New Roman"/>
                <a:ea typeface="Times New Roman"/>
                <a:cs typeface="Times New Roman"/>
                <a:sym typeface="Times New Roman"/>
              </a:rPr>
              <a:t>:</a:t>
            </a:r>
            <a:endParaRPr sz="900">
              <a:latin typeface="Times New Roman"/>
              <a:ea typeface="Times New Roman"/>
              <a:cs typeface="Times New Roman"/>
              <a:sym typeface="Times New Roman"/>
            </a:endParaRPr>
          </a:p>
          <a:p>
            <a:pPr indent="0" lvl="0" marL="0" rtl="0" algn="l">
              <a:spcBef>
                <a:spcPts val="0"/>
              </a:spcBef>
              <a:spcAft>
                <a:spcPts val="0"/>
              </a:spcAft>
              <a:buNone/>
            </a:pPr>
            <a:r>
              <a:rPr lang="en" sz="900">
                <a:latin typeface="Times New Roman"/>
                <a:ea typeface="Times New Roman"/>
                <a:cs typeface="Times New Roman"/>
                <a:sym typeface="Times New Roman"/>
              </a:rPr>
              <a:t>Yahoo! (2023, December 19). Bitcoin USD (BTC-USD) price history &amp;amp; historical data. Yahoo! Finance. https://finance.yahoo.com/quote/BTC-USD/history/?guccounter=1</a:t>
            </a:r>
            <a:endParaRPr sz="900">
              <a:latin typeface="Times New Roman"/>
              <a:ea typeface="Times New Roman"/>
              <a:cs typeface="Times New Roman"/>
              <a:sym typeface="Times New Roman"/>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16"/>
          <p:cNvSpPr txBox="1"/>
          <p:nvPr>
            <p:ph type="title"/>
          </p:nvPr>
        </p:nvSpPr>
        <p:spPr>
          <a:xfrm>
            <a:off x="457200" y="702644"/>
            <a:ext cx="8229600" cy="6441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b="1" lang="en" sz="2200">
                <a:latin typeface="Times New Roman"/>
                <a:ea typeface="Times New Roman"/>
                <a:cs typeface="Times New Roman"/>
                <a:sym typeface="Times New Roman"/>
              </a:rPr>
              <a:t>Assumptions</a:t>
            </a:r>
            <a:endParaRPr b="1" sz="2200">
              <a:latin typeface="Times New Roman"/>
              <a:ea typeface="Times New Roman"/>
              <a:cs typeface="Times New Roman"/>
              <a:sym typeface="Times New Roman"/>
            </a:endParaRPr>
          </a:p>
        </p:txBody>
      </p:sp>
      <p:sp>
        <p:nvSpPr>
          <p:cNvPr id="97" name="Google Shape;97;p16"/>
          <p:cNvSpPr txBox="1"/>
          <p:nvPr/>
        </p:nvSpPr>
        <p:spPr>
          <a:xfrm>
            <a:off x="367650" y="1428400"/>
            <a:ext cx="8408700" cy="3086100"/>
          </a:xfrm>
          <a:prstGeom prst="rect">
            <a:avLst/>
          </a:prstGeom>
          <a:noFill/>
          <a:ln>
            <a:noFill/>
          </a:ln>
        </p:spPr>
        <p:txBody>
          <a:bodyPr anchorCtr="0" anchor="t" bIns="91425" lIns="91425" spcFirstLastPara="1" rIns="91425" wrap="square" tIns="91425">
            <a:spAutoFit/>
          </a:bodyPr>
          <a:lstStyle/>
          <a:p>
            <a:pPr indent="-311150" lvl="0" marL="457200" rtl="0" algn="l">
              <a:lnSpc>
                <a:spcPct val="150000"/>
              </a:lnSpc>
              <a:spcBef>
                <a:spcPts val="0"/>
              </a:spcBef>
              <a:spcAft>
                <a:spcPts val="0"/>
              </a:spcAft>
              <a:buSzPts val="1300"/>
              <a:buFont typeface="Times New Roman"/>
              <a:buChar char="●"/>
            </a:pPr>
            <a:r>
              <a:rPr lang="en" sz="1300">
                <a:latin typeface="Times New Roman"/>
                <a:ea typeface="Times New Roman"/>
                <a:cs typeface="Times New Roman"/>
                <a:sym typeface="Times New Roman"/>
              </a:rPr>
              <a:t>We believe that prior price trends and patterns in cryptocurrency will continue to have some predictive ability.</a:t>
            </a:r>
            <a:endParaRPr sz="1300">
              <a:latin typeface="Times New Roman"/>
              <a:ea typeface="Times New Roman"/>
              <a:cs typeface="Times New Roman"/>
              <a:sym typeface="Times New Roman"/>
            </a:endParaRPr>
          </a:p>
          <a:p>
            <a:pPr indent="0" lvl="0" marL="457200" rtl="0" algn="l">
              <a:lnSpc>
                <a:spcPct val="150000"/>
              </a:lnSpc>
              <a:spcBef>
                <a:spcPts val="0"/>
              </a:spcBef>
              <a:spcAft>
                <a:spcPts val="0"/>
              </a:spcAft>
              <a:buNone/>
            </a:pPr>
            <a:r>
              <a:t/>
            </a:r>
            <a:endParaRPr sz="1300">
              <a:latin typeface="Times New Roman"/>
              <a:ea typeface="Times New Roman"/>
              <a:cs typeface="Times New Roman"/>
              <a:sym typeface="Times New Roman"/>
            </a:endParaRPr>
          </a:p>
          <a:p>
            <a:pPr indent="-311150" lvl="0" marL="457200" rtl="0" algn="l">
              <a:lnSpc>
                <a:spcPct val="150000"/>
              </a:lnSpc>
              <a:spcBef>
                <a:spcPts val="0"/>
              </a:spcBef>
              <a:spcAft>
                <a:spcPts val="0"/>
              </a:spcAft>
              <a:buSzPts val="1300"/>
              <a:buFont typeface="Times New Roman"/>
              <a:buChar char="●"/>
            </a:pPr>
            <a:r>
              <a:rPr lang="en" sz="1300">
                <a:latin typeface="Times New Roman"/>
                <a:ea typeface="Times New Roman"/>
                <a:cs typeface="Times New Roman"/>
                <a:sym typeface="Times New Roman"/>
              </a:rPr>
              <a:t>We recognize that cryptocurrency markets are very volatile and influenced by a variety of external factors, making it difficult to attain high prediction accuracy.</a:t>
            </a:r>
            <a:endParaRPr sz="1300">
              <a:latin typeface="Times New Roman"/>
              <a:ea typeface="Times New Roman"/>
              <a:cs typeface="Times New Roman"/>
              <a:sym typeface="Times New Roman"/>
            </a:endParaRPr>
          </a:p>
          <a:p>
            <a:pPr indent="0" lvl="0" marL="0" rtl="0" algn="l">
              <a:lnSpc>
                <a:spcPct val="150000"/>
              </a:lnSpc>
              <a:spcBef>
                <a:spcPts val="0"/>
              </a:spcBef>
              <a:spcAft>
                <a:spcPts val="0"/>
              </a:spcAft>
              <a:buNone/>
            </a:pPr>
            <a:r>
              <a:t/>
            </a:r>
            <a:endParaRPr sz="1300">
              <a:latin typeface="Times New Roman"/>
              <a:ea typeface="Times New Roman"/>
              <a:cs typeface="Times New Roman"/>
              <a:sym typeface="Times New Roman"/>
            </a:endParaRPr>
          </a:p>
          <a:p>
            <a:pPr indent="-311150" lvl="0" marL="457200" rtl="0" algn="l">
              <a:lnSpc>
                <a:spcPct val="150000"/>
              </a:lnSpc>
              <a:spcBef>
                <a:spcPts val="0"/>
              </a:spcBef>
              <a:spcAft>
                <a:spcPts val="0"/>
              </a:spcAft>
              <a:buSzPts val="1300"/>
              <a:buFont typeface="Times New Roman"/>
              <a:buChar char="●"/>
            </a:pPr>
            <a:r>
              <a:rPr lang="en" sz="1300">
                <a:solidFill>
                  <a:srgbClr val="252525"/>
                </a:solidFill>
                <a:highlight>
                  <a:srgbClr val="FFFFFF"/>
                </a:highlight>
                <a:latin typeface="Times New Roman"/>
                <a:ea typeface="Times New Roman"/>
                <a:cs typeface="Times New Roman"/>
                <a:sym typeface="Times New Roman"/>
              </a:rPr>
              <a:t>It is assumed that the machine learning model possesses the ability to adapt to changing market conditions, ensuring it remains relevant and effective in capturing new patterns and trends as the cryptocurrency market evolves.</a:t>
            </a:r>
            <a:endParaRPr sz="1300">
              <a:latin typeface="Times New Roman"/>
              <a:ea typeface="Times New Roman"/>
              <a:cs typeface="Times New Roman"/>
              <a:sym typeface="Times New Roman"/>
            </a:endParaRPr>
          </a:p>
          <a:p>
            <a:pPr indent="0" lvl="0" marL="457200" rtl="0" algn="l">
              <a:lnSpc>
                <a:spcPct val="150000"/>
              </a:lnSpc>
              <a:spcBef>
                <a:spcPts val="0"/>
              </a:spcBef>
              <a:spcAft>
                <a:spcPts val="0"/>
              </a:spcAft>
              <a:buNone/>
            </a:pPr>
            <a:r>
              <a:t/>
            </a:r>
            <a:endParaRPr sz="1300">
              <a:latin typeface="Times New Roman"/>
              <a:ea typeface="Times New Roman"/>
              <a:cs typeface="Times New Roman"/>
              <a:sym typeface="Times New Roman"/>
            </a:endParaRPr>
          </a:p>
          <a:p>
            <a:pPr indent="-311150" lvl="0" marL="457200" rtl="0" algn="l">
              <a:lnSpc>
                <a:spcPct val="150000"/>
              </a:lnSpc>
              <a:spcBef>
                <a:spcPts val="0"/>
              </a:spcBef>
              <a:spcAft>
                <a:spcPts val="0"/>
              </a:spcAft>
              <a:buSzPts val="1300"/>
              <a:buFont typeface="Times New Roman"/>
              <a:buChar char="●"/>
            </a:pPr>
            <a:r>
              <a:rPr lang="en" sz="1300">
                <a:latin typeface="Times New Roman"/>
                <a:ea typeface="Times New Roman"/>
                <a:cs typeface="Times New Roman"/>
                <a:sym typeface="Times New Roman"/>
              </a:rPr>
              <a:t>This project may not consider unforeseen events or news that can have a rapid and major influence on cryptocurrency values.</a:t>
            </a:r>
            <a:endParaRPr sz="1300">
              <a:latin typeface="Times New Roman"/>
              <a:ea typeface="Times New Roman"/>
              <a:cs typeface="Times New Roman"/>
              <a:sym typeface="Times New Roman"/>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17"/>
          <p:cNvSpPr txBox="1"/>
          <p:nvPr>
            <p:ph type="title"/>
          </p:nvPr>
        </p:nvSpPr>
        <p:spPr>
          <a:xfrm>
            <a:off x="457200" y="702644"/>
            <a:ext cx="8229600" cy="6441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b="1" lang="en" sz="2200">
                <a:latin typeface="Times New Roman"/>
                <a:ea typeface="Times New Roman"/>
                <a:cs typeface="Times New Roman"/>
                <a:sym typeface="Times New Roman"/>
              </a:rPr>
              <a:t>Feature Engineering</a:t>
            </a:r>
            <a:endParaRPr b="1" sz="2200">
              <a:latin typeface="Times New Roman"/>
              <a:ea typeface="Times New Roman"/>
              <a:cs typeface="Times New Roman"/>
              <a:sym typeface="Times New Roman"/>
            </a:endParaRPr>
          </a:p>
        </p:txBody>
      </p:sp>
      <p:sp>
        <p:nvSpPr>
          <p:cNvPr id="103" name="Google Shape;103;p17"/>
          <p:cNvSpPr txBox="1"/>
          <p:nvPr/>
        </p:nvSpPr>
        <p:spPr>
          <a:xfrm>
            <a:off x="361075" y="1291900"/>
            <a:ext cx="8304300" cy="3417000"/>
          </a:xfrm>
          <a:prstGeom prst="rect">
            <a:avLst/>
          </a:prstGeom>
          <a:noFill/>
          <a:ln>
            <a:noFill/>
          </a:ln>
        </p:spPr>
        <p:txBody>
          <a:bodyPr anchorCtr="0" anchor="t" bIns="91425" lIns="91425" spcFirstLastPara="1" rIns="91425" wrap="square" tIns="91425">
            <a:spAutoFit/>
          </a:bodyPr>
          <a:lstStyle/>
          <a:p>
            <a:pPr indent="-304800" lvl="0" marL="457200" rtl="0" algn="l">
              <a:lnSpc>
                <a:spcPct val="150000"/>
              </a:lnSpc>
              <a:spcBef>
                <a:spcPts val="0"/>
              </a:spcBef>
              <a:spcAft>
                <a:spcPts val="0"/>
              </a:spcAft>
              <a:buClr>
                <a:srgbClr val="252525"/>
              </a:buClr>
              <a:buSzPts val="1200"/>
              <a:buFont typeface="Times New Roman"/>
              <a:buChar char="●"/>
            </a:pPr>
            <a:r>
              <a:rPr b="1" lang="en" sz="1200">
                <a:solidFill>
                  <a:srgbClr val="252525"/>
                </a:solidFill>
                <a:highlight>
                  <a:srgbClr val="FFFFFF"/>
                </a:highlight>
                <a:latin typeface="Times New Roman"/>
                <a:ea typeface="Times New Roman"/>
                <a:cs typeface="Times New Roman"/>
                <a:sym typeface="Times New Roman"/>
              </a:rPr>
              <a:t>Key Indicators:</a:t>
            </a:r>
            <a:r>
              <a:rPr lang="en" sz="1200">
                <a:solidFill>
                  <a:srgbClr val="252525"/>
                </a:solidFill>
                <a:highlight>
                  <a:srgbClr val="FFFFFF"/>
                </a:highlight>
                <a:latin typeface="Times New Roman"/>
                <a:ea typeface="Times New Roman"/>
                <a:cs typeface="Times New Roman"/>
                <a:sym typeface="Times New Roman"/>
              </a:rPr>
              <a:t>SMA, EMA, MACD, RSI, Bollinger Bands, True Range, Williams %R.</a:t>
            </a:r>
            <a:endParaRPr sz="1200">
              <a:solidFill>
                <a:srgbClr val="252525"/>
              </a:solidFill>
              <a:highlight>
                <a:srgbClr val="FFFFFF"/>
              </a:highlight>
              <a:latin typeface="Times New Roman"/>
              <a:ea typeface="Times New Roman"/>
              <a:cs typeface="Times New Roman"/>
              <a:sym typeface="Times New Roman"/>
            </a:endParaRPr>
          </a:p>
          <a:p>
            <a:pPr indent="-304800" lvl="0" marL="457200" rtl="0" algn="l">
              <a:lnSpc>
                <a:spcPct val="150000"/>
              </a:lnSpc>
              <a:spcBef>
                <a:spcPts val="0"/>
              </a:spcBef>
              <a:spcAft>
                <a:spcPts val="0"/>
              </a:spcAft>
              <a:buClr>
                <a:srgbClr val="252525"/>
              </a:buClr>
              <a:buSzPts val="1200"/>
              <a:buFont typeface="Times New Roman"/>
              <a:buChar char="●"/>
            </a:pPr>
            <a:r>
              <a:rPr b="1" lang="en" sz="1200">
                <a:solidFill>
                  <a:srgbClr val="252525"/>
                </a:solidFill>
                <a:highlight>
                  <a:srgbClr val="FFFFFF"/>
                </a:highlight>
                <a:latin typeface="Times New Roman"/>
                <a:ea typeface="Times New Roman"/>
                <a:cs typeface="Times New Roman"/>
                <a:sym typeface="Times New Roman"/>
              </a:rPr>
              <a:t>Trader Tools:</a:t>
            </a:r>
            <a:r>
              <a:rPr lang="en" sz="1200">
                <a:solidFill>
                  <a:srgbClr val="252525"/>
                </a:solidFill>
                <a:highlight>
                  <a:srgbClr val="FFFFFF"/>
                </a:highlight>
                <a:latin typeface="Times New Roman"/>
                <a:ea typeface="Times New Roman"/>
                <a:cs typeface="Times New Roman"/>
                <a:sym typeface="Times New Roman"/>
              </a:rPr>
              <a:t> Aid in market analysis, trend assessment, and conditions identification.</a:t>
            </a:r>
            <a:endParaRPr sz="1200">
              <a:solidFill>
                <a:srgbClr val="252525"/>
              </a:solidFill>
              <a:highlight>
                <a:srgbClr val="FFFFFF"/>
              </a:highlight>
              <a:latin typeface="Times New Roman"/>
              <a:ea typeface="Times New Roman"/>
              <a:cs typeface="Times New Roman"/>
              <a:sym typeface="Times New Roman"/>
            </a:endParaRPr>
          </a:p>
          <a:p>
            <a:pPr indent="-304800" lvl="0" marL="457200" rtl="0" algn="l">
              <a:lnSpc>
                <a:spcPct val="150000"/>
              </a:lnSpc>
              <a:spcBef>
                <a:spcPts val="0"/>
              </a:spcBef>
              <a:spcAft>
                <a:spcPts val="0"/>
              </a:spcAft>
              <a:buClr>
                <a:srgbClr val="252525"/>
              </a:buClr>
              <a:buSzPts val="1200"/>
              <a:buFont typeface="Times New Roman"/>
              <a:buChar char="●"/>
            </a:pPr>
            <a:r>
              <a:rPr b="1" lang="en" sz="1200">
                <a:solidFill>
                  <a:srgbClr val="252525"/>
                </a:solidFill>
                <a:highlight>
                  <a:srgbClr val="FFFFFF"/>
                </a:highlight>
                <a:latin typeface="Times New Roman"/>
                <a:ea typeface="Times New Roman"/>
                <a:cs typeface="Times New Roman"/>
                <a:sym typeface="Times New Roman"/>
              </a:rPr>
              <a:t>Informed Decisions:</a:t>
            </a:r>
            <a:r>
              <a:rPr lang="en" sz="1200">
                <a:solidFill>
                  <a:srgbClr val="252525"/>
                </a:solidFill>
                <a:highlight>
                  <a:srgbClr val="FFFFFF"/>
                </a:highlight>
                <a:latin typeface="Times New Roman"/>
                <a:ea typeface="Times New Roman"/>
                <a:cs typeface="Times New Roman"/>
                <a:sym typeface="Times New Roman"/>
              </a:rPr>
              <a:t> Used individually or together for better trading decisions.</a:t>
            </a:r>
            <a:endParaRPr sz="1200">
              <a:solidFill>
                <a:srgbClr val="252525"/>
              </a:solidFill>
              <a:highlight>
                <a:srgbClr val="FFFFFF"/>
              </a:highlight>
              <a:latin typeface="Times New Roman"/>
              <a:ea typeface="Times New Roman"/>
              <a:cs typeface="Times New Roman"/>
              <a:sym typeface="Times New Roman"/>
            </a:endParaRPr>
          </a:p>
          <a:p>
            <a:pPr indent="-304800" lvl="0" marL="457200" rtl="0" algn="l">
              <a:lnSpc>
                <a:spcPct val="150000"/>
              </a:lnSpc>
              <a:spcBef>
                <a:spcPts val="0"/>
              </a:spcBef>
              <a:spcAft>
                <a:spcPts val="0"/>
              </a:spcAft>
              <a:buClr>
                <a:srgbClr val="252525"/>
              </a:buClr>
              <a:buSzPts val="1200"/>
              <a:buFont typeface="Times New Roman"/>
              <a:buChar char="●"/>
            </a:pPr>
            <a:r>
              <a:rPr b="1" lang="en" sz="1200">
                <a:solidFill>
                  <a:srgbClr val="252525"/>
                </a:solidFill>
                <a:highlight>
                  <a:srgbClr val="FFFFFF"/>
                </a:highlight>
                <a:latin typeface="Times New Roman"/>
                <a:ea typeface="Times New Roman"/>
                <a:cs typeface="Times New Roman"/>
                <a:sym typeface="Times New Roman"/>
              </a:rPr>
              <a:t>Trend Identification:</a:t>
            </a:r>
            <a:r>
              <a:rPr lang="en" sz="1200">
                <a:solidFill>
                  <a:srgbClr val="252525"/>
                </a:solidFill>
                <a:highlight>
                  <a:srgbClr val="FFFFFF"/>
                </a:highlight>
                <a:latin typeface="Times New Roman"/>
                <a:ea typeface="Times New Roman"/>
                <a:cs typeface="Times New Roman"/>
                <a:sym typeface="Times New Roman"/>
              </a:rPr>
              <a:t> SMA and EMA for trend spotting via crossovers.</a:t>
            </a:r>
            <a:endParaRPr sz="1200">
              <a:solidFill>
                <a:srgbClr val="252525"/>
              </a:solidFill>
              <a:highlight>
                <a:srgbClr val="FFFFFF"/>
              </a:highlight>
              <a:latin typeface="Times New Roman"/>
              <a:ea typeface="Times New Roman"/>
              <a:cs typeface="Times New Roman"/>
              <a:sym typeface="Times New Roman"/>
            </a:endParaRPr>
          </a:p>
          <a:p>
            <a:pPr indent="-304800" lvl="0" marL="457200" rtl="0" algn="l">
              <a:lnSpc>
                <a:spcPct val="150000"/>
              </a:lnSpc>
              <a:spcBef>
                <a:spcPts val="0"/>
              </a:spcBef>
              <a:spcAft>
                <a:spcPts val="0"/>
              </a:spcAft>
              <a:buClr>
                <a:srgbClr val="252525"/>
              </a:buClr>
              <a:buSzPts val="1200"/>
              <a:buFont typeface="Times New Roman"/>
              <a:buChar char="●"/>
            </a:pPr>
            <a:r>
              <a:rPr b="1" lang="en" sz="1200">
                <a:solidFill>
                  <a:srgbClr val="252525"/>
                </a:solidFill>
                <a:highlight>
                  <a:srgbClr val="FFFFFF"/>
                </a:highlight>
                <a:latin typeface="Times New Roman"/>
                <a:ea typeface="Times New Roman"/>
                <a:cs typeface="Times New Roman"/>
                <a:sym typeface="Times New Roman"/>
              </a:rPr>
              <a:t>MACD for Momentum:</a:t>
            </a:r>
            <a:r>
              <a:rPr lang="en" sz="1200">
                <a:solidFill>
                  <a:srgbClr val="252525"/>
                </a:solidFill>
                <a:highlight>
                  <a:srgbClr val="FFFFFF"/>
                </a:highlight>
                <a:latin typeface="Times New Roman"/>
                <a:ea typeface="Times New Roman"/>
                <a:cs typeface="Times New Roman"/>
                <a:sym typeface="Times New Roman"/>
              </a:rPr>
              <a:t> Identifies trend changes and momentum shifts.</a:t>
            </a:r>
            <a:endParaRPr sz="1200">
              <a:solidFill>
                <a:srgbClr val="252525"/>
              </a:solidFill>
              <a:highlight>
                <a:srgbClr val="FFFFFF"/>
              </a:highlight>
              <a:latin typeface="Times New Roman"/>
              <a:ea typeface="Times New Roman"/>
              <a:cs typeface="Times New Roman"/>
              <a:sym typeface="Times New Roman"/>
            </a:endParaRPr>
          </a:p>
          <a:p>
            <a:pPr indent="-304800" lvl="0" marL="457200" rtl="0" algn="l">
              <a:lnSpc>
                <a:spcPct val="150000"/>
              </a:lnSpc>
              <a:spcBef>
                <a:spcPts val="0"/>
              </a:spcBef>
              <a:spcAft>
                <a:spcPts val="0"/>
              </a:spcAft>
              <a:buClr>
                <a:srgbClr val="252525"/>
              </a:buClr>
              <a:buSzPts val="1200"/>
              <a:buFont typeface="Times New Roman"/>
              <a:buChar char="●"/>
            </a:pPr>
            <a:r>
              <a:rPr b="1" lang="en" sz="1200">
                <a:solidFill>
                  <a:srgbClr val="252525"/>
                </a:solidFill>
                <a:highlight>
                  <a:srgbClr val="FFFFFF"/>
                </a:highlight>
                <a:latin typeface="Times New Roman"/>
                <a:ea typeface="Times New Roman"/>
                <a:cs typeface="Times New Roman"/>
                <a:sym typeface="Times New Roman"/>
              </a:rPr>
              <a:t>RSI Signals:</a:t>
            </a:r>
            <a:r>
              <a:rPr lang="en" sz="1200">
                <a:solidFill>
                  <a:srgbClr val="252525"/>
                </a:solidFill>
                <a:highlight>
                  <a:srgbClr val="FFFFFF"/>
                </a:highlight>
                <a:latin typeface="Times New Roman"/>
                <a:ea typeface="Times New Roman"/>
                <a:cs typeface="Times New Roman"/>
                <a:sym typeface="Times New Roman"/>
              </a:rPr>
              <a:t> Overbought (sell) or oversold (buy) indications.</a:t>
            </a:r>
            <a:endParaRPr sz="1200">
              <a:solidFill>
                <a:srgbClr val="252525"/>
              </a:solidFill>
              <a:highlight>
                <a:srgbClr val="FFFFFF"/>
              </a:highlight>
              <a:latin typeface="Times New Roman"/>
              <a:ea typeface="Times New Roman"/>
              <a:cs typeface="Times New Roman"/>
              <a:sym typeface="Times New Roman"/>
            </a:endParaRPr>
          </a:p>
          <a:p>
            <a:pPr indent="-304800" lvl="0" marL="457200" rtl="0" algn="l">
              <a:lnSpc>
                <a:spcPct val="150000"/>
              </a:lnSpc>
              <a:spcBef>
                <a:spcPts val="0"/>
              </a:spcBef>
              <a:spcAft>
                <a:spcPts val="0"/>
              </a:spcAft>
              <a:buClr>
                <a:srgbClr val="252525"/>
              </a:buClr>
              <a:buSzPts val="1200"/>
              <a:buFont typeface="Times New Roman"/>
              <a:buChar char="●"/>
            </a:pPr>
            <a:r>
              <a:rPr b="1" lang="en" sz="1200">
                <a:solidFill>
                  <a:srgbClr val="252525"/>
                </a:solidFill>
                <a:highlight>
                  <a:srgbClr val="FFFFFF"/>
                </a:highlight>
                <a:latin typeface="Times New Roman"/>
                <a:ea typeface="Times New Roman"/>
                <a:cs typeface="Times New Roman"/>
                <a:sym typeface="Times New Roman"/>
              </a:rPr>
              <a:t>Bollinger Bands Volatility:</a:t>
            </a:r>
            <a:r>
              <a:rPr lang="en" sz="1200">
                <a:solidFill>
                  <a:srgbClr val="252525"/>
                </a:solidFill>
                <a:highlight>
                  <a:srgbClr val="FFFFFF"/>
                </a:highlight>
                <a:latin typeface="Times New Roman"/>
                <a:ea typeface="Times New Roman"/>
                <a:cs typeface="Times New Roman"/>
                <a:sym typeface="Times New Roman"/>
              </a:rPr>
              <a:t> Signals breakouts and reversals based on band proximity.</a:t>
            </a:r>
            <a:endParaRPr sz="1200">
              <a:solidFill>
                <a:srgbClr val="252525"/>
              </a:solidFill>
              <a:highlight>
                <a:srgbClr val="FFFFFF"/>
              </a:highlight>
              <a:latin typeface="Times New Roman"/>
              <a:ea typeface="Times New Roman"/>
              <a:cs typeface="Times New Roman"/>
              <a:sym typeface="Times New Roman"/>
            </a:endParaRPr>
          </a:p>
          <a:p>
            <a:pPr indent="-304800" lvl="0" marL="457200" rtl="0" algn="l">
              <a:lnSpc>
                <a:spcPct val="150000"/>
              </a:lnSpc>
              <a:spcBef>
                <a:spcPts val="0"/>
              </a:spcBef>
              <a:spcAft>
                <a:spcPts val="0"/>
              </a:spcAft>
              <a:buClr>
                <a:srgbClr val="252525"/>
              </a:buClr>
              <a:buSzPts val="1200"/>
              <a:buFont typeface="Times New Roman"/>
              <a:buChar char="●"/>
            </a:pPr>
            <a:r>
              <a:rPr b="1" lang="en" sz="1200">
                <a:solidFill>
                  <a:srgbClr val="252525"/>
                </a:solidFill>
                <a:highlight>
                  <a:srgbClr val="FFFFFF"/>
                </a:highlight>
                <a:latin typeface="Times New Roman"/>
                <a:ea typeface="Times New Roman"/>
                <a:cs typeface="Times New Roman"/>
                <a:sym typeface="Times New Roman"/>
              </a:rPr>
              <a:t>True Range Volatility:</a:t>
            </a:r>
            <a:r>
              <a:rPr lang="en" sz="1200">
                <a:solidFill>
                  <a:srgbClr val="252525"/>
                </a:solidFill>
                <a:highlight>
                  <a:srgbClr val="FFFFFF"/>
                </a:highlight>
                <a:latin typeface="Times New Roman"/>
                <a:ea typeface="Times New Roman"/>
                <a:cs typeface="Times New Roman"/>
                <a:sym typeface="Times New Roman"/>
              </a:rPr>
              <a:t> Measures price volatility using three ranges.</a:t>
            </a:r>
            <a:endParaRPr sz="1200">
              <a:solidFill>
                <a:srgbClr val="252525"/>
              </a:solidFill>
              <a:highlight>
                <a:srgbClr val="FFFFFF"/>
              </a:highlight>
              <a:latin typeface="Times New Roman"/>
              <a:ea typeface="Times New Roman"/>
              <a:cs typeface="Times New Roman"/>
              <a:sym typeface="Times New Roman"/>
            </a:endParaRPr>
          </a:p>
          <a:p>
            <a:pPr indent="-304800" lvl="0" marL="457200" rtl="0" algn="l">
              <a:lnSpc>
                <a:spcPct val="150000"/>
              </a:lnSpc>
              <a:spcBef>
                <a:spcPts val="0"/>
              </a:spcBef>
              <a:spcAft>
                <a:spcPts val="0"/>
              </a:spcAft>
              <a:buClr>
                <a:srgbClr val="252525"/>
              </a:buClr>
              <a:buSzPts val="1200"/>
              <a:buFont typeface="Times New Roman"/>
              <a:buChar char="●"/>
            </a:pPr>
            <a:r>
              <a:rPr b="1" lang="en" sz="1200">
                <a:solidFill>
                  <a:srgbClr val="252525"/>
                </a:solidFill>
                <a:highlight>
                  <a:srgbClr val="FFFFFF"/>
                </a:highlight>
                <a:latin typeface="Times New Roman"/>
                <a:ea typeface="Times New Roman"/>
                <a:cs typeface="Times New Roman"/>
                <a:sym typeface="Times New Roman"/>
              </a:rPr>
              <a:t>Williams %R Conditions:</a:t>
            </a:r>
            <a:r>
              <a:rPr lang="en" sz="1200">
                <a:solidFill>
                  <a:srgbClr val="252525"/>
                </a:solidFill>
                <a:highlight>
                  <a:srgbClr val="FFFFFF"/>
                </a:highlight>
                <a:latin typeface="Times New Roman"/>
                <a:ea typeface="Times New Roman"/>
                <a:cs typeface="Times New Roman"/>
                <a:sym typeface="Times New Roman"/>
              </a:rPr>
              <a:t> Identifies overbought and oversold market conditions.</a:t>
            </a:r>
            <a:endParaRPr sz="1200">
              <a:solidFill>
                <a:srgbClr val="252525"/>
              </a:solidFill>
              <a:highlight>
                <a:srgbClr val="FFFFFF"/>
              </a:highlight>
              <a:latin typeface="Times New Roman"/>
              <a:ea typeface="Times New Roman"/>
              <a:cs typeface="Times New Roman"/>
              <a:sym typeface="Times New Roman"/>
            </a:endParaRPr>
          </a:p>
          <a:p>
            <a:pPr indent="-304800" lvl="0" marL="457200" rtl="0" algn="l">
              <a:lnSpc>
                <a:spcPct val="150000"/>
              </a:lnSpc>
              <a:spcBef>
                <a:spcPts val="0"/>
              </a:spcBef>
              <a:spcAft>
                <a:spcPts val="0"/>
              </a:spcAft>
              <a:buClr>
                <a:srgbClr val="252525"/>
              </a:buClr>
              <a:buSzPts val="1200"/>
              <a:buFont typeface="Times New Roman"/>
              <a:buChar char="●"/>
            </a:pPr>
            <a:r>
              <a:rPr b="1" lang="en" sz="1200">
                <a:solidFill>
                  <a:srgbClr val="252525"/>
                </a:solidFill>
                <a:highlight>
                  <a:srgbClr val="FFFFFF"/>
                </a:highlight>
                <a:latin typeface="Times New Roman"/>
                <a:ea typeface="Times New Roman"/>
                <a:cs typeface="Times New Roman"/>
                <a:sym typeface="Times New Roman"/>
              </a:rPr>
              <a:t>Machine Learning Target:</a:t>
            </a:r>
            <a:r>
              <a:rPr lang="en" sz="1200">
                <a:solidFill>
                  <a:srgbClr val="252525"/>
                </a:solidFill>
                <a:highlight>
                  <a:srgbClr val="FFFFFF"/>
                </a:highlight>
                <a:latin typeface="Times New Roman"/>
                <a:ea typeface="Times New Roman"/>
                <a:cs typeface="Times New Roman"/>
                <a:sym typeface="Times New Roman"/>
              </a:rPr>
              <a:t> 'Adj Close' prices shifted for predicting next day's close.</a:t>
            </a:r>
            <a:endParaRPr sz="1200">
              <a:solidFill>
                <a:srgbClr val="252525"/>
              </a:solidFill>
              <a:highlight>
                <a:srgbClr val="FFFFFF"/>
              </a:highlight>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200">
                <a:solidFill>
                  <a:srgbClr val="252525"/>
                </a:solidFill>
                <a:highlight>
                  <a:srgbClr val="FFFFFF"/>
                </a:highlight>
                <a:latin typeface="Times New Roman"/>
                <a:ea typeface="Times New Roman"/>
                <a:cs typeface="Times New Roman"/>
                <a:sym typeface="Times New Roman"/>
              </a:rPr>
              <a:t>These technical indicators are valuable tools for traders and analysts, offering insights into market conditions, trend changes, and overbought/oversold conditions, thus aiding in making well-informed trading and investment decisions.</a:t>
            </a:r>
            <a:endParaRPr>
              <a:latin typeface="Times New Roman"/>
              <a:ea typeface="Times New Roman"/>
              <a:cs typeface="Times New Roman"/>
              <a:sym typeface="Times New Roman"/>
            </a:endParaRPr>
          </a:p>
        </p:txBody>
      </p:sp>
      <p:sp>
        <p:nvSpPr>
          <p:cNvPr id="104" name="Google Shape;104;p17"/>
          <p:cNvSpPr txBox="1"/>
          <p:nvPr/>
        </p:nvSpPr>
        <p:spPr>
          <a:xfrm>
            <a:off x="205425" y="4615625"/>
            <a:ext cx="83238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900">
                <a:latin typeface="Times New Roman"/>
                <a:ea typeface="Times New Roman"/>
                <a:cs typeface="Times New Roman"/>
                <a:sym typeface="Times New Roman"/>
              </a:rPr>
              <a:t>References</a:t>
            </a:r>
            <a:r>
              <a:rPr lang="en" sz="900">
                <a:latin typeface="Times New Roman"/>
                <a:ea typeface="Times New Roman"/>
                <a:cs typeface="Times New Roman"/>
                <a:sym typeface="Times New Roman"/>
              </a:rPr>
              <a:t>:</a:t>
            </a:r>
            <a:endParaRPr sz="900">
              <a:latin typeface="Times New Roman"/>
              <a:ea typeface="Times New Roman"/>
              <a:cs typeface="Times New Roman"/>
              <a:sym typeface="Times New Roman"/>
            </a:endParaRPr>
          </a:p>
          <a:p>
            <a:pPr indent="0" lvl="0" marL="0" rtl="0" algn="l">
              <a:spcBef>
                <a:spcPts val="0"/>
              </a:spcBef>
              <a:spcAft>
                <a:spcPts val="0"/>
              </a:spcAft>
              <a:buNone/>
            </a:pPr>
            <a:r>
              <a:rPr lang="en" sz="900">
                <a:latin typeface="Times New Roman"/>
                <a:ea typeface="Times New Roman"/>
                <a:cs typeface="Times New Roman"/>
                <a:sym typeface="Times New Roman"/>
              </a:rPr>
              <a:t>Levi, K. L. (2023, May 22). Best 10 indicators for cryptocurrency trading: Primexbt&amp;nbsp;. PrimeXBT. https://primexbt.com/for-traders/best-indicators-for-cryptocurrency-trading/</a:t>
            </a:r>
            <a:endParaRPr sz="900">
              <a:latin typeface="Times New Roman"/>
              <a:ea typeface="Times New Roman"/>
              <a:cs typeface="Times New Roman"/>
              <a:sym typeface="Times New Roman"/>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18"/>
          <p:cNvSpPr txBox="1"/>
          <p:nvPr>
            <p:ph type="title"/>
          </p:nvPr>
        </p:nvSpPr>
        <p:spPr>
          <a:xfrm>
            <a:off x="457200" y="702644"/>
            <a:ext cx="8229600" cy="6441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b="1" lang="en" sz="2400">
                <a:latin typeface="Times New Roman"/>
                <a:ea typeface="Times New Roman"/>
                <a:cs typeface="Times New Roman"/>
                <a:sym typeface="Times New Roman"/>
              </a:rPr>
              <a:t>Exploratory Data Analysis (EDA)</a:t>
            </a:r>
            <a:endParaRPr b="1" sz="2400">
              <a:latin typeface="Times New Roman"/>
              <a:ea typeface="Times New Roman"/>
              <a:cs typeface="Times New Roman"/>
              <a:sym typeface="Times New Roman"/>
            </a:endParaRPr>
          </a:p>
        </p:txBody>
      </p:sp>
      <p:pic>
        <p:nvPicPr>
          <p:cNvPr id="110" name="Google Shape;110;p18"/>
          <p:cNvPicPr preferRelativeResize="0"/>
          <p:nvPr/>
        </p:nvPicPr>
        <p:blipFill>
          <a:blip r:embed="rId3">
            <a:alphaModFix/>
          </a:blip>
          <a:stretch>
            <a:fillRect/>
          </a:stretch>
        </p:blipFill>
        <p:spPr>
          <a:xfrm>
            <a:off x="196625" y="1408200"/>
            <a:ext cx="4069976" cy="3266025"/>
          </a:xfrm>
          <a:prstGeom prst="rect">
            <a:avLst/>
          </a:prstGeom>
          <a:noFill/>
          <a:ln>
            <a:noFill/>
          </a:ln>
        </p:spPr>
      </p:pic>
      <p:pic>
        <p:nvPicPr>
          <p:cNvPr id="111" name="Google Shape;111;p18"/>
          <p:cNvPicPr preferRelativeResize="0"/>
          <p:nvPr/>
        </p:nvPicPr>
        <p:blipFill>
          <a:blip r:embed="rId4">
            <a:alphaModFix/>
          </a:blip>
          <a:stretch>
            <a:fillRect/>
          </a:stretch>
        </p:blipFill>
        <p:spPr>
          <a:xfrm>
            <a:off x="4512794" y="1408200"/>
            <a:ext cx="4213531" cy="32660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pic>
        <p:nvPicPr>
          <p:cNvPr id="116" name="Google Shape;116;p19"/>
          <p:cNvPicPr preferRelativeResize="0"/>
          <p:nvPr/>
        </p:nvPicPr>
        <p:blipFill>
          <a:blip r:embed="rId3">
            <a:alphaModFix/>
          </a:blip>
          <a:stretch>
            <a:fillRect/>
          </a:stretch>
        </p:blipFill>
        <p:spPr>
          <a:xfrm>
            <a:off x="152400" y="630875"/>
            <a:ext cx="8839201" cy="2503851"/>
          </a:xfrm>
          <a:prstGeom prst="rect">
            <a:avLst/>
          </a:prstGeom>
          <a:noFill/>
          <a:ln>
            <a:noFill/>
          </a:ln>
        </p:spPr>
      </p:pic>
      <p:pic>
        <p:nvPicPr>
          <p:cNvPr id="117" name="Google Shape;117;p19"/>
          <p:cNvPicPr preferRelativeResize="0"/>
          <p:nvPr/>
        </p:nvPicPr>
        <p:blipFill>
          <a:blip r:embed="rId4">
            <a:alphaModFix/>
          </a:blip>
          <a:stretch>
            <a:fillRect/>
          </a:stretch>
        </p:blipFill>
        <p:spPr>
          <a:xfrm>
            <a:off x="816925" y="3134725"/>
            <a:ext cx="7228092" cy="18563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pic>
        <p:nvPicPr>
          <p:cNvPr id="122" name="Google Shape;122;p20"/>
          <p:cNvPicPr preferRelativeResize="0"/>
          <p:nvPr/>
        </p:nvPicPr>
        <p:blipFill>
          <a:blip r:embed="rId3">
            <a:alphaModFix/>
          </a:blip>
          <a:stretch>
            <a:fillRect/>
          </a:stretch>
        </p:blipFill>
        <p:spPr>
          <a:xfrm>
            <a:off x="90000" y="1282125"/>
            <a:ext cx="8968049" cy="2754224"/>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